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98" r:id="rId2"/>
    <p:sldId id="258" r:id="rId3"/>
    <p:sldId id="300" r:id="rId4"/>
    <p:sldId id="315" r:id="rId5"/>
    <p:sldId id="284" r:id="rId6"/>
    <p:sldId id="288" r:id="rId7"/>
    <p:sldId id="301" r:id="rId8"/>
    <p:sldId id="287" r:id="rId9"/>
    <p:sldId id="285" r:id="rId10"/>
    <p:sldId id="302" r:id="rId11"/>
    <p:sldId id="303" r:id="rId12"/>
    <p:sldId id="292" r:id="rId13"/>
    <p:sldId id="289" r:id="rId14"/>
    <p:sldId id="311" r:id="rId15"/>
    <p:sldId id="304" r:id="rId16"/>
    <p:sldId id="308" r:id="rId17"/>
    <p:sldId id="312" r:id="rId18"/>
    <p:sldId id="305" r:id="rId19"/>
    <p:sldId id="313" r:id="rId20"/>
    <p:sldId id="306" r:id="rId21"/>
    <p:sldId id="290" r:id="rId22"/>
    <p:sldId id="320" r:id="rId23"/>
    <p:sldId id="309" r:id="rId24"/>
    <p:sldId id="291" r:id="rId25"/>
    <p:sldId id="321" r:id="rId26"/>
    <p:sldId id="310" r:id="rId27"/>
    <p:sldId id="293" r:id="rId28"/>
    <p:sldId id="319" r:id="rId29"/>
    <p:sldId id="296" r:id="rId30"/>
    <p:sldId id="317" r:id="rId31"/>
    <p:sldId id="307" r:id="rId32"/>
    <p:sldId id="294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2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16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ngfeng Yang" userId="c6400539c940add8" providerId="LiveId" clId="{77C8D926-C32A-412D-9326-317832C7A92B}"/>
    <pc:docChg chg="custSel addSld delSld modSld">
      <pc:chgData name="Qingfeng Yang" userId="c6400539c940add8" providerId="LiveId" clId="{77C8D926-C32A-412D-9326-317832C7A92B}" dt="2020-03-10T10:21:46.582" v="5" actId="47"/>
      <pc:docMkLst>
        <pc:docMk/>
      </pc:docMkLst>
      <pc:sldChg chg="del">
        <pc:chgData name="Qingfeng Yang" userId="c6400539c940add8" providerId="LiveId" clId="{77C8D926-C32A-412D-9326-317832C7A92B}" dt="2020-03-10T10:21:46.582" v="5" actId="47"/>
        <pc:sldMkLst>
          <pc:docMk/>
          <pc:sldMk cId="1831140013" sldId="316"/>
        </pc:sldMkLst>
      </pc:sldChg>
      <pc:sldChg chg="addSp delSp add mod">
        <pc:chgData name="Qingfeng Yang" userId="c6400539c940add8" providerId="LiveId" clId="{77C8D926-C32A-412D-9326-317832C7A92B}" dt="2020-03-10T10:21:22.020" v="4"/>
        <pc:sldMkLst>
          <pc:docMk/>
          <pc:sldMk cId="4033805824" sldId="319"/>
        </pc:sldMkLst>
        <pc:spChg chg="del">
          <ac:chgData name="Qingfeng Yang" userId="c6400539c940add8" providerId="LiveId" clId="{77C8D926-C32A-412D-9326-317832C7A92B}" dt="2020-03-10T10:21:05.115" v="1" actId="478"/>
          <ac:spMkLst>
            <pc:docMk/>
            <pc:sldMk cId="4033805824" sldId="319"/>
            <ac:spMk id="2" creationId="{ECD8E1E5-2943-4AE3-8B57-0D71BCAA6F8F}"/>
          </ac:spMkLst>
        </pc:spChg>
        <pc:spChg chg="del">
          <ac:chgData name="Qingfeng Yang" userId="c6400539c940add8" providerId="LiveId" clId="{77C8D926-C32A-412D-9326-317832C7A92B}" dt="2020-03-10T10:21:21.288" v="3" actId="478"/>
          <ac:spMkLst>
            <pc:docMk/>
            <pc:sldMk cId="4033805824" sldId="319"/>
            <ac:spMk id="3" creationId="{DF98336F-7238-4838-B4F1-70111E8906FD}"/>
          </ac:spMkLst>
        </pc:spChg>
        <pc:spChg chg="add">
          <ac:chgData name="Qingfeng Yang" userId="c6400539c940add8" providerId="LiveId" clId="{77C8D926-C32A-412D-9326-317832C7A92B}" dt="2020-03-10T10:21:05.421" v="2"/>
          <ac:spMkLst>
            <pc:docMk/>
            <pc:sldMk cId="4033805824" sldId="319"/>
            <ac:spMk id="4" creationId="{085844EE-D4CB-49BD-A1E6-47BD54D55C2E}"/>
          </ac:spMkLst>
        </pc:spChg>
        <pc:spChg chg="add">
          <ac:chgData name="Qingfeng Yang" userId="c6400539c940add8" providerId="LiveId" clId="{77C8D926-C32A-412D-9326-317832C7A92B}" dt="2020-03-10T10:21:22.020" v="4"/>
          <ac:spMkLst>
            <pc:docMk/>
            <pc:sldMk cId="4033805824" sldId="319"/>
            <ac:spMk id="5" creationId="{246D9551-AC5C-4F8E-9909-BA2C09B3DC5B}"/>
          </ac:spMkLst>
        </pc:spChg>
        <pc:spChg chg="add">
          <ac:chgData name="Qingfeng Yang" userId="c6400539c940add8" providerId="LiveId" clId="{77C8D926-C32A-412D-9326-317832C7A92B}" dt="2020-03-10T10:21:22.020" v="4"/>
          <ac:spMkLst>
            <pc:docMk/>
            <pc:sldMk cId="4033805824" sldId="319"/>
            <ac:spMk id="7" creationId="{E631011D-23E8-4C3B-81D1-A932866DF26B}"/>
          </ac:spMkLst>
        </pc:spChg>
        <pc:spChg chg="add">
          <ac:chgData name="Qingfeng Yang" userId="c6400539c940add8" providerId="LiveId" clId="{77C8D926-C32A-412D-9326-317832C7A92B}" dt="2020-03-10T10:21:22.020" v="4"/>
          <ac:spMkLst>
            <pc:docMk/>
            <pc:sldMk cId="4033805824" sldId="319"/>
            <ac:spMk id="8" creationId="{0BE074DF-4208-4282-9F8F-6BF9271A07BC}"/>
          </ac:spMkLst>
        </pc:spChg>
        <pc:spChg chg="add">
          <ac:chgData name="Qingfeng Yang" userId="c6400539c940add8" providerId="LiveId" clId="{77C8D926-C32A-412D-9326-317832C7A92B}" dt="2020-03-10T10:21:22.020" v="4"/>
          <ac:spMkLst>
            <pc:docMk/>
            <pc:sldMk cId="4033805824" sldId="319"/>
            <ac:spMk id="9" creationId="{15567DD4-D4A0-4734-9795-063DED418866}"/>
          </ac:spMkLst>
        </pc:spChg>
        <pc:spChg chg="add">
          <ac:chgData name="Qingfeng Yang" userId="c6400539c940add8" providerId="LiveId" clId="{77C8D926-C32A-412D-9326-317832C7A92B}" dt="2020-03-10T10:21:22.020" v="4"/>
          <ac:spMkLst>
            <pc:docMk/>
            <pc:sldMk cId="4033805824" sldId="319"/>
            <ac:spMk id="12" creationId="{C5D0AB21-4133-4CD7-9A49-66E9BA02F26D}"/>
          </ac:spMkLst>
        </pc:spChg>
        <pc:picChg chg="add">
          <ac:chgData name="Qingfeng Yang" userId="c6400539c940add8" providerId="LiveId" clId="{77C8D926-C32A-412D-9326-317832C7A92B}" dt="2020-03-10T10:21:22.020" v="4"/>
          <ac:picMkLst>
            <pc:docMk/>
            <pc:sldMk cId="4033805824" sldId="319"/>
            <ac:picMk id="6" creationId="{F0EEEE5D-0234-4809-8171-35DD54F10D71}"/>
          </ac:picMkLst>
        </pc:picChg>
        <pc:picChg chg="add">
          <ac:chgData name="Qingfeng Yang" userId="c6400539c940add8" providerId="LiveId" clId="{77C8D926-C32A-412D-9326-317832C7A92B}" dt="2020-03-10T10:21:22.020" v="4"/>
          <ac:picMkLst>
            <pc:docMk/>
            <pc:sldMk cId="4033805824" sldId="319"/>
            <ac:picMk id="10" creationId="{E364E631-7689-4220-8BF2-A4FC925F74C2}"/>
          </ac:picMkLst>
        </pc:picChg>
        <pc:cxnChg chg="add">
          <ac:chgData name="Qingfeng Yang" userId="c6400539c940add8" providerId="LiveId" clId="{77C8D926-C32A-412D-9326-317832C7A92B}" dt="2020-03-10T10:21:22.020" v="4"/>
          <ac:cxnSpMkLst>
            <pc:docMk/>
            <pc:sldMk cId="4033805824" sldId="319"/>
            <ac:cxnSpMk id="11" creationId="{54575654-841C-4F46-830A-B00CD7D1825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09818-A5B3-400E-A5C7-2A4BCC3002A5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803C1-B1C8-4B74-B9DD-7C7AF282C9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31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433015" y="4138450"/>
            <a:ext cx="8276645" cy="2160000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350"/>
              <a:t>   </a:t>
            </a:r>
          </a:p>
        </p:txBody>
      </p:sp>
      <p:pic>
        <p:nvPicPr>
          <p:cNvPr id="6" name="Picture 16" descr="TU_Braunschweig_0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024" y="1416906"/>
            <a:ext cx="8276645" cy="2723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433015" y="6300004"/>
            <a:ext cx="8276645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35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59600" y="4320002"/>
            <a:ext cx="7476801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59600" y="5760002"/>
            <a:ext cx="7476801" cy="3333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Vorname und Nachname des Referenten, Datum</a:t>
            </a:r>
          </a:p>
        </p:txBody>
      </p:sp>
      <p:grpSp>
        <p:nvGrpSpPr>
          <p:cNvPr id="19" name="Gruppieren 18"/>
          <p:cNvGrpSpPr/>
          <p:nvPr/>
        </p:nvGrpSpPr>
        <p:grpSpPr>
          <a:xfrm>
            <a:off x="7055338" y="720002"/>
            <a:ext cx="1800000" cy="696904"/>
            <a:chOff x="6640484" y="404664"/>
            <a:chExt cx="1800000" cy="696904"/>
          </a:xfrm>
        </p:grpSpPr>
        <p:cxnSp>
          <p:nvCxnSpPr>
            <p:cNvPr id="3" name="Gerade Verbindung 2"/>
            <p:cNvCxnSpPr/>
            <p:nvPr/>
          </p:nvCxnSpPr>
          <p:spPr>
            <a:xfrm>
              <a:off x="6653089" y="706982"/>
              <a:ext cx="756000" cy="0"/>
            </a:xfrm>
            <a:prstGeom prst="line">
              <a:avLst/>
            </a:prstGeom>
            <a:ln w="34925">
              <a:solidFill>
                <a:srgbClr val="C4263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>
              <a:off x="7863003" y="706982"/>
              <a:ext cx="576000" cy="0"/>
            </a:xfrm>
            <a:prstGeom prst="line">
              <a:avLst/>
            </a:prstGeom>
            <a:ln w="34925">
              <a:solidFill>
                <a:srgbClr val="C4263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fik 13" descr="IDS-Logo.wmf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40484" y="404664"/>
              <a:ext cx="1800000" cy="696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13" descr="TUBS_CO_150dp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" y="720002"/>
            <a:ext cx="2520000" cy="93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447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 - horizonta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8424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360000" y="3420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4662000" y="3420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069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 - horizontal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9999" y="792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4662000" y="792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359999" y="3420000"/>
            <a:ext cx="8424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344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 - horizontal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4122000" cy="3265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4662000" y="792000"/>
            <a:ext cx="4122000" cy="3265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360000" y="4237200"/>
            <a:ext cx="8424000" cy="16308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6203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4662000" y="792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360000" y="3420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4662000" y="3420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3923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5148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5688000" y="792000"/>
            <a:ext cx="3096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360000" y="3420000"/>
            <a:ext cx="5148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5688000" y="3420000"/>
            <a:ext cx="3096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3343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4122000" cy="3265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4662000" y="792000"/>
            <a:ext cx="4122000" cy="3265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360000" y="4237200"/>
            <a:ext cx="4122000" cy="16308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4662000" y="4237200"/>
            <a:ext cx="4122000" cy="16308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72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4122000" cy="1573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360000" y="2545200"/>
            <a:ext cx="4122000" cy="1573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1"/>
          </p:nvPr>
        </p:nvSpPr>
        <p:spPr>
          <a:xfrm>
            <a:off x="360000" y="4298400"/>
            <a:ext cx="4122000" cy="1573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4662000" y="792000"/>
            <a:ext cx="4122000" cy="1573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3"/>
          </p:nvPr>
        </p:nvSpPr>
        <p:spPr>
          <a:xfrm>
            <a:off x="4662000" y="2545200"/>
            <a:ext cx="4122000" cy="1573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662000" y="4298400"/>
            <a:ext cx="4122000" cy="1573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9187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2496190" y="792000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>
          <a:xfrm>
            <a:off x="4632380" y="792000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5"/>
          </p:nvPr>
        </p:nvSpPr>
        <p:spPr>
          <a:xfrm>
            <a:off x="351978" y="2529663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6"/>
          </p:nvPr>
        </p:nvSpPr>
        <p:spPr>
          <a:xfrm>
            <a:off x="2490842" y="2529663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17"/>
          </p:nvPr>
        </p:nvSpPr>
        <p:spPr>
          <a:xfrm>
            <a:off x="4629706" y="2529663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8"/>
          </p:nvPr>
        </p:nvSpPr>
        <p:spPr>
          <a:xfrm>
            <a:off x="6768569" y="792000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9"/>
          </p:nvPr>
        </p:nvSpPr>
        <p:spPr>
          <a:xfrm>
            <a:off x="6768569" y="2529663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20"/>
          </p:nvPr>
        </p:nvSpPr>
        <p:spPr>
          <a:xfrm>
            <a:off x="343958" y="4278254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19" name="Inhaltsplatzhalter 2"/>
          <p:cNvSpPr>
            <a:spLocks noGrp="1"/>
          </p:cNvSpPr>
          <p:nvPr>
            <p:ph idx="21"/>
          </p:nvPr>
        </p:nvSpPr>
        <p:spPr>
          <a:xfrm>
            <a:off x="2485495" y="4278254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20" name="Inhaltsplatzhalter 2"/>
          <p:cNvSpPr>
            <a:spLocks noGrp="1"/>
          </p:cNvSpPr>
          <p:nvPr>
            <p:ph idx="22"/>
          </p:nvPr>
        </p:nvSpPr>
        <p:spPr>
          <a:xfrm>
            <a:off x="4627032" y="4278254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21" name="Inhaltsplatzhalter 2"/>
          <p:cNvSpPr>
            <a:spLocks noGrp="1"/>
          </p:cNvSpPr>
          <p:nvPr>
            <p:ph idx="23"/>
          </p:nvPr>
        </p:nvSpPr>
        <p:spPr>
          <a:xfrm>
            <a:off x="6768569" y="4278254"/>
            <a:ext cx="2016000" cy="1620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678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623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4"/>
            <a:ext cx="9144000" cy="828000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sz="1350">
              <a:solidFill>
                <a:schemeClr val="accent2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60000" y="1008000"/>
            <a:ext cx="8424000" cy="4860000"/>
          </a:xfrm>
        </p:spPr>
        <p:txBody>
          <a:bodyPr/>
          <a:lstStyle>
            <a:lvl1pPr>
              <a:spcBef>
                <a:spcPts val="751"/>
              </a:spcBef>
              <a:defRPr sz="1500"/>
            </a:lvl1pPr>
            <a:lvl2pPr>
              <a:spcBef>
                <a:spcPts val="751"/>
              </a:spcBef>
              <a:buClrTx/>
              <a:defRPr sz="1500"/>
            </a:lvl2pPr>
            <a:lvl3pPr>
              <a:spcBef>
                <a:spcPts val="751"/>
              </a:spcBef>
              <a:buClrTx/>
              <a:defRPr sz="1500"/>
            </a:lvl3pPr>
            <a:lvl4pPr>
              <a:spcBef>
                <a:spcPts val="751"/>
              </a:spcBef>
              <a:buClrTx/>
              <a:defRPr sz="1500"/>
            </a:lvl4pPr>
            <a:lvl5pPr>
              <a:spcBef>
                <a:spcPts val="751"/>
              </a:spcBef>
              <a:buClrTx/>
              <a:defRPr sz="1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0"/>
            <a:ext cx="8424000" cy="828000"/>
          </a:xfrm>
        </p:spPr>
        <p:txBody>
          <a:bodyPr bIns="252000" anchor="b"/>
          <a:lstStyle>
            <a:lvl1pPr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32907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8424000" cy="5076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114876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halte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4122000" cy="5076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4662000" y="792000"/>
            <a:ext cx="4122000" cy="5076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793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halt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8424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360000" y="3420000"/>
            <a:ext cx="8424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15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 - vertik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2689200" cy="5076000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3229200" y="792000"/>
            <a:ext cx="2689200" cy="5076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6094800" y="792000"/>
            <a:ext cx="2689200" cy="5076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4907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 - vertika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4122000" cy="5076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4662000" y="792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4662000" y="3420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75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 - vertikal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4662000" y="792000"/>
            <a:ext cx="4122000" cy="5076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360000" y="3420000"/>
            <a:ext cx="4122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14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 - vertikal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5148000" cy="5076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5688000" y="792000"/>
            <a:ext cx="3096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5688000" y="3420000"/>
            <a:ext cx="3096000" cy="24480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753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 - horizont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792000"/>
            <a:ext cx="8424000" cy="1573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360000" y="2545200"/>
            <a:ext cx="8424000" cy="1573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1"/>
          </p:nvPr>
        </p:nvSpPr>
        <p:spPr>
          <a:xfrm>
            <a:off x="360000" y="4298400"/>
            <a:ext cx="8424000" cy="1573200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73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6120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sz="1350">
              <a:solidFill>
                <a:schemeClr val="accent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0"/>
            <a:ext cx="8424000" cy="6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90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792000"/>
            <a:ext cx="8424000" cy="50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21608" y="6443813"/>
            <a:ext cx="338778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6858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B54E8-B652-4A5B-BAA5-FF8752865392}" type="datetime1">
              <a:rPr lang="de-DE" sz="825" noProof="0" smtClean="0"/>
              <a:pPr marL="0" marR="0" indent="0" algn="l" defTabSz="6858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11.03.2020</a:t>
            </a:fld>
            <a:r>
              <a:rPr lang="de-DE" sz="825" noProof="0" dirty="0"/>
              <a:t> | Parentation| </a:t>
            </a:r>
            <a:r>
              <a:rPr lang="de-DE" altLang="zh-CN" sz="900" spc="-2" dirty="0"/>
              <a:t>Verkehrssimulation der</a:t>
            </a:r>
            <a:r>
              <a:rPr lang="de-DE" altLang="zh-CN" sz="900" spc="-10" dirty="0"/>
              <a:t> </a:t>
            </a:r>
            <a:r>
              <a:rPr lang="de-DE" altLang="zh-CN" sz="900" spc="-2" dirty="0"/>
              <a:t>Kreuzung</a:t>
            </a:r>
            <a:r>
              <a:rPr lang="de-DE" sz="825" noProof="0" dirty="0"/>
              <a:t> | Folie </a:t>
            </a:r>
            <a:fld id="{54091A06-E49E-4F45-A4ED-27B9A60B04AE}" type="slidenum">
              <a:rPr lang="de-DE" sz="825" baseline="0" noProof="0" smtClean="0"/>
              <a:pPr marL="0" marR="0" indent="0" algn="l" defTabSz="6858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25" noProof="0" dirty="0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0" y="6374679"/>
            <a:ext cx="802005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sz="1350"/>
          </a:p>
        </p:txBody>
      </p:sp>
      <p:pic>
        <p:nvPicPr>
          <p:cNvPr id="11" name="Picture 20" descr="TUBS_CO_70vH_150dpi"/>
          <p:cNvPicPr>
            <a:picLocks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" y="6048000"/>
            <a:ext cx="1762125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48674" y="6374679"/>
            <a:ext cx="795337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sz="1350"/>
          </a:p>
        </p:txBody>
      </p:sp>
      <p:pic>
        <p:nvPicPr>
          <p:cNvPr id="13" name="Grafik 13" descr="IDS-Logo.wmf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380288" y="6133133"/>
            <a:ext cx="1439862" cy="55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647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651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51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51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51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51" b="1">
          <a:solidFill>
            <a:schemeClr val="tx1"/>
          </a:solidFill>
          <a:latin typeface="Arial" charset="0"/>
        </a:defRPr>
      </a:lvl5pPr>
      <a:lvl6pPr marL="342932" algn="l" rtl="0" eaLnBrk="1" fontAlgn="base" hangingPunct="1">
        <a:spcBef>
          <a:spcPct val="0"/>
        </a:spcBef>
        <a:spcAft>
          <a:spcPct val="0"/>
        </a:spcAft>
        <a:defRPr sz="1651" b="1">
          <a:solidFill>
            <a:schemeClr val="tx1"/>
          </a:solidFill>
          <a:latin typeface="Arial" charset="0"/>
        </a:defRPr>
      </a:lvl6pPr>
      <a:lvl7pPr marL="685864" algn="l" rtl="0" eaLnBrk="1" fontAlgn="base" hangingPunct="1">
        <a:spcBef>
          <a:spcPct val="0"/>
        </a:spcBef>
        <a:spcAft>
          <a:spcPct val="0"/>
        </a:spcAft>
        <a:defRPr sz="1651" b="1">
          <a:solidFill>
            <a:schemeClr val="tx1"/>
          </a:solidFill>
          <a:latin typeface="Arial" charset="0"/>
        </a:defRPr>
      </a:lvl7pPr>
      <a:lvl8pPr marL="1028796" algn="l" rtl="0" eaLnBrk="1" fontAlgn="base" hangingPunct="1">
        <a:spcBef>
          <a:spcPct val="0"/>
        </a:spcBef>
        <a:spcAft>
          <a:spcPct val="0"/>
        </a:spcAft>
        <a:defRPr sz="1651" b="1">
          <a:solidFill>
            <a:schemeClr val="tx1"/>
          </a:solidFill>
          <a:latin typeface="Arial" charset="0"/>
        </a:defRPr>
      </a:lvl8pPr>
      <a:lvl9pPr marL="1371728" algn="l" rtl="0" eaLnBrk="1" fontAlgn="base" hangingPunct="1">
        <a:spcBef>
          <a:spcPct val="0"/>
        </a:spcBef>
        <a:spcAft>
          <a:spcPct val="0"/>
        </a:spcAft>
        <a:defRPr sz="1651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751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142889" indent="-141698" algn="l" rtl="0" eaLnBrk="1" fontAlgn="base" hangingPunct="1">
        <a:spcBef>
          <a:spcPts val="751"/>
        </a:spcBef>
        <a:spcAft>
          <a:spcPct val="0"/>
        </a:spcAft>
        <a:buClrTx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2pPr>
      <a:lvl3pPr marL="271488" indent="-127409" algn="l" rtl="0" eaLnBrk="1" fontAlgn="base" hangingPunct="1">
        <a:spcBef>
          <a:spcPts val="751"/>
        </a:spcBef>
        <a:spcAft>
          <a:spcPct val="0"/>
        </a:spcAft>
        <a:buClrTx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3pPr>
      <a:lvl4pPr marL="407232" indent="-134554" algn="l" rtl="0" eaLnBrk="1" fontAlgn="base" hangingPunct="1">
        <a:spcBef>
          <a:spcPts val="751"/>
        </a:spcBef>
        <a:spcAft>
          <a:spcPct val="0"/>
        </a:spcAft>
        <a:buClrTx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557265" indent="-148843" algn="l" rtl="0" eaLnBrk="1" fontAlgn="base" hangingPunct="1">
        <a:spcBef>
          <a:spcPts val="751"/>
        </a:spcBef>
        <a:spcAft>
          <a:spcPct val="0"/>
        </a:spcAft>
        <a:buClrTx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900197" indent="-14884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1243129" indent="-14884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1586061" indent="-14884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1928993" indent="-14884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2" algn="l" defTabSz="6858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4" algn="l" defTabSz="6858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96" algn="l" defTabSz="6858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28" algn="l" defTabSz="6858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61" algn="l" defTabSz="6858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92" algn="l" defTabSz="6858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24" algn="l" defTabSz="6858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57" algn="l" defTabSz="6858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3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A61002-C356-4020-B920-703D57559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320" y="4245606"/>
            <a:ext cx="7740000" cy="654844"/>
          </a:xfrm>
        </p:spPr>
        <p:txBody>
          <a:bodyPr/>
          <a:lstStyle/>
          <a:p>
            <a:r>
              <a:rPr lang="de-DE" altLang="zh-CN" sz="2000" spc="-2" dirty="0"/>
              <a:t>Verkehrssimulation der</a:t>
            </a:r>
            <a:r>
              <a:rPr lang="de-DE" altLang="zh-CN" sz="2000" spc="-10" dirty="0"/>
              <a:t> </a:t>
            </a:r>
            <a:r>
              <a:rPr lang="de-DE" altLang="zh-CN" sz="2000" spc="-2" dirty="0"/>
              <a:t>Kreuzung</a:t>
            </a:r>
            <a:endParaRPr lang="de-DE" sz="20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2301CD0-BB66-4F68-AD6E-2826FB43C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912" y="5059840"/>
            <a:ext cx="7740000" cy="250031"/>
          </a:xfrm>
        </p:spPr>
        <p:txBody>
          <a:bodyPr/>
          <a:lstStyle/>
          <a:p>
            <a:pPr marL="266020">
              <a:spcBef>
                <a:spcPts val="498"/>
              </a:spcBef>
            </a:pPr>
            <a:r>
              <a:rPr lang="en-US" altLang="zh-CN" b="1" spc="-2" dirty="0" err="1">
                <a:cs typeface="Arial"/>
              </a:rPr>
              <a:t>Qingfeng</a:t>
            </a:r>
            <a:r>
              <a:rPr lang="en-US" altLang="zh-CN" b="1" spc="-2" dirty="0">
                <a:cs typeface="Arial"/>
              </a:rPr>
              <a:t> Yang                Xiao Cui                               </a:t>
            </a:r>
            <a:r>
              <a:rPr lang="en-US" altLang="zh-CN" b="1" spc="-2" dirty="0" err="1">
                <a:cs typeface="Arial"/>
              </a:rPr>
              <a:t>Tifei</a:t>
            </a:r>
            <a:r>
              <a:rPr lang="en-US" altLang="zh-CN" b="1" spc="-2" dirty="0">
                <a:cs typeface="Arial"/>
              </a:rPr>
              <a:t> Xu </a:t>
            </a:r>
          </a:p>
          <a:p>
            <a:pPr marL="266020">
              <a:spcBef>
                <a:spcPts val="498"/>
              </a:spcBef>
            </a:pPr>
            <a:r>
              <a:rPr lang="en-US" altLang="zh-CN" spc="-2" dirty="0" err="1">
                <a:cs typeface="Arial"/>
              </a:rPr>
              <a:t>Matr</a:t>
            </a:r>
            <a:r>
              <a:rPr lang="en-US" altLang="zh-CN" spc="-2" dirty="0">
                <a:cs typeface="Arial"/>
              </a:rPr>
              <a:t>.-Nr.:</a:t>
            </a:r>
            <a:r>
              <a:rPr lang="en-US" altLang="zh-CN" spc="-20" dirty="0">
                <a:cs typeface="Arial"/>
              </a:rPr>
              <a:t> </a:t>
            </a:r>
            <a:r>
              <a:rPr lang="en-US" altLang="zh-CN" spc="-2" dirty="0">
                <a:cs typeface="Arial"/>
              </a:rPr>
              <a:t>4986409           </a:t>
            </a:r>
            <a:r>
              <a:rPr lang="en-US" altLang="zh-CN" spc="-2" dirty="0" err="1">
                <a:cs typeface="Arial"/>
              </a:rPr>
              <a:t>Matr</a:t>
            </a:r>
            <a:r>
              <a:rPr lang="en-US" altLang="zh-CN" spc="-2" dirty="0">
                <a:cs typeface="Arial"/>
              </a:rPr>
              <a:t>.-Nr.:  4980188              </a:t>
            </a:r>
            <a:r>
              <a:rPr lang="en-US" altLang="zh-CN" spc="-20" dirty="0">
                <a:cs typeface="Arial"/>
              </a:rPr>
              <a:t> </a:t>
            </a:r>
            <a:r>
              <a:rPr lang="en-US" altLang="zh-CN" spc="-2" dirty="0" err="1">
                <a:cs typeface="Arial"/>
              </a:rPr>
              <a:t>Matr</a:t>
            </a:r>
            <a:r>
              <a:rPr lang="en-US" altLang="zh-CN" spc="-2" dirty="0">
                <a:cs typeface="Arial"/>
              </a:rPr>
              <a:t>.-Nr.:</a:t>
            </a:r>
            <a:r>
              <a:rPr lang="en-US" altLang="zh-CN" spc="-20" dirty="0">
                <a:cs typeface="Arial"/>
              </a:rPr>
              <a:t> 4949912</a:t>
            </a:r>
            <a:endParaRPr lang="en-US" altLang="zh-CN" dirty="0">
              <a:cs typeface="Arial"/>
            </a:endParaRPr>
          </a:p>
          <a:p>
            <a:endParaRPr lang="de-D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BC49601-55F1-48BD-8BCC-C43F57AB7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1" y="3015177"/>
            <a:ext cx="138564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350">
                <a:latin typeface="Arial" panose="020B0604020202020204" pitchFamily="34" charset="0"/>
              </a:rPr>
            </a:br>
            <a:endParaRPr lang="zh-CN" altLang="zh-CN" sz="1350"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070134-9F8C-44B9-B299-9E9CA8E14BBE}"/>
              </a:ext>
            </a:extLst>
          </p:cNvPr>
          <p:cNvSpPr/>
          <p:nvPr/>
        </p:nvSpPr>
        <p:spPr>
          <a:xfrm>
            <a:off x="586652" y="55709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409">
              <a:spcBef>
                <a:spcPts val="301"/>
              </a:spcBef>
            </a:pPr>
            <a:r>
              <a:rPr lang="de-DE" altLang="zh-CN" sz="1200" spc="-2" dirty="0">
                <a:cs typeface="Arial"/>
              </a:rPr>
              <a:t>Betreuer: </a:t>
            </a:r>
            <a:r>
              <a:rPr lang="de-DE" altLang="zh-CN" sz="1200" b="1" dirty="0">
                <a:cs typeface="Arial"/>
              </a:rPr>
              <a:t>Prof. </a:t>
            </a:r>
            <a:r>
              <a:rPr lang="de-DE" altLang="zh-CN" sz="1200" b="1" spc="-2" dirty="0">
                <a:cs typeface="Arial"/>
              </a:rPr>
              <a:t>Dr.-Ing. habil. G.-P.</a:t>
            </a:r>
            <a:r>
              <a:rPr lang="de-DE" altLang="zh-CN" sz="1200" b="1" spc="-20" dirty="0">
                <a:cs typeface="Arial"/>
              </a:rPr>
              <a:t> </a:t>
            </a:r>
            <a:r>
              <a:rPr lang="de-DE" altLang="zh-CN" sz="1200" b="1" spc="-2" dirty="0" err="1">
                <a:cs typeface="Arial"/>
              </a:rPr>
              <a:t>Ostermeyer</a:t>
            </a:r>
            <a:endParaRPr lang="de-DE" altLang="zh-CN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685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78972B-55D3-465F-BA2E-7DEFF18E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Modellierung</a:t>
            </a:r>
            <a:r>
              <a:rPr lang="de-DE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des</a:t>
            </a:r>
            <a:r>
              <a:rPr lang="de-DE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Straßennetzes</a:t>
            </a:r>
            <a:r>
              <a:rPr lang="de-DE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A5C393-47AB-4568-8158-1F4F4381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72003"/>
            <a:ext cx="7114074" cy="398959"/>
          </a:xfrm>
        </p:spPr>
        <p:txBody>
          <a:bodyPr/>
          <a:lstStyle/>
          <a:p>
            <a:r>
              <a:rPr lang="de-DE" altLang="zh-CN" sz="1600" kern="12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Fall 1: Gerade </a:t>
            </a:r>
            <a:r>
              <a:rPr lang="en-US" altLang="zh-CN" sz="1600" kern="12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de-DE" altLang="zh-CN" sz="1600" kern="12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Gerade </a:t>
            </a:r>
            <a:r>
              <a:rPr lang="en-US" altLang="zh-CN" sz="1600" kern="12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de-DE" altLang="zh-CN" sz="1600" kern="12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Gerade</a:t>
            </a:r>
            <a:endParaRPr lang="zh-CN" altLang="zh-CN" sz="1600" kern="1200" dirty="0"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45F28A-F2EF-4072-A57E-5A98605E9D74}"/>
              </a:ext>
            </a:extLst>
          </p:cNvPr>
          <p:cNvSpPr/>
          <p:nvPr/>
        </p:nvSpPr>
        <p:spPr>
          <a:xfrm>
            <a:off x="309665" y="2734233"/>
            <a:ext cx="8444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Fall</a:t>
            </a:r>
            <a:r>
              <a:rPr lang="de-DE" altLang="zh-CN" dirty="0"/>
              <a:t> </a:t>
            </a:r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2: Gerade </a:t>
            </a:r>
            <a:r>
              <a:rPr lang="en-US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Kurve</a:t>
            </a:r>
            <a:r>
              <a:rPr lang="en-US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Gerade</a:t>
            </a:r>
          </a:p>
          <a:p>
            <a:endParaRPr lang="zh-CN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9D9B01-5626-46B6-B470-39A2342AE6BD}"/>
              </a:ext>
            </a:extLst>
          </p:cNvPr>
          <p:cNvSpPr/>
          <p:nvPr/>
        </p:nvSpPr>
        <p:spPr>
          <a:xfrm>
            <a:off x="301277" y="1740089"/>
            <a:ext cx="7392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direkte Kombination von drei Straße als ein eindimensionale Array</a:t>
            </a:r>
            <a:endParaRPr lang="zh-CN" altLang="zh-CN" sz="1600" dirty="0"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A246270-21E7-4211-BFF1-654C72D68FCE}"/>
                  </a:ext>
                </a:extLst>
              </p:cNvPr>
              <p:cNvSpPr/>
              <p:nvPr/>
            </p:nvSpPr>
            <p:spPr>
              <a:xfrm>
                <a:off x="267721" y="3195898"/>
                <a:ext cx="8563462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altLang="zh-CN" dirty="0"/>
                  <a:t> </a:t>
                </a:r>
                <a:r>
                  <a:rPr lang="de-DE" altLang="zh-CN" sz="16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X- und Y - Positionsindex   </a:t>
                </a:r>
              </a:p>
              <a:p>
                <a:r>
                  <a:rPr lang="en-US" altLang="zh-CN" sz="16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  </a:t>
                </a:r>
                <a:r>
                  <a:rPr lang="de-DE" altLang="zh-CN" sz="16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Varianz</a:t>
                </a:r>
                <a:r>
                  <a:rPr lang="zh-CN" altLang="zh-CN" sz="16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de-DE" altLang="zh-CN" sz="16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Grade </a:t>
                </a:r>
                <a14:m>
                  <m:oMath xmlns:m="http://schemas.openxmlformats.org/officeDocument/2006/math">
                    <m:r>
                      <a:rPr lang="de-DE" altLang="zh-CN" sz="160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sz="16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6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+ </a:t>
                </a:r>
                <a:r>
                  <a:rPr lang="de-DE" altLang="zh-CN" sz="16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Konstant , Radius R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A246270-21E7-4211-BFF1-654C72D68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21" y="3195898"/>
                <a:ext cx="8563462" cy="615553"/>
              </a:xfrm>
              <a:prstGeom prst="rect">
                <a:avLst/>
              </a:prstGeom>
              <a:blipFill>
                <a:blip r:embed="rId2"/>
                <a:stretch>
                  <a:fillRect l="-427" b="-118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7B8A85D-41EB-43F6-85B2-B336D026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812" y="2508309"/>
            <a:ext cx="2940809" cy="18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9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38412-E253-4841-B950-1FCDADC3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Modellierung</a:t>
            </a:r>
            <a:r>
              <a:rPr lang="de-DE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des</a:t>
            </a:r>
            <a:r>
              <a:rPr lang="de-DE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Straßennetzes</a:t>
            </a:r>
            <a:r>
              <a:rPr lang="de-DE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7B6E65-31D6-430F-85EF-688956A133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25665" y="1673281"/>
            <a:ext cx="2560955" cy="22396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3FD479-9A14-4D70-935A-FB4F3CE6BE33}"/>
              </a:ext>
            </a:extLst>
          </p:cNvPr>
          <p:cNvSpPr/>
          <p:nvPr/>
        </p:nvSpPr>
        <p:spPr>
          <a:xfrm>
            <a:off x="282138" y="2412027"/>
            <a:ext cx="9022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Straßenteil 1:  den X- Positionsindex verändert</a:t>
            </a:r>
          </a:p>
          <a:p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         aber Y – Positionsindex nicht verändert.</a:t>
            </a:r>
          </a:p>
          <a:p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Straßenteil 2 : nur Y – Positionsindex verändert.</a:t>
            </a:r>
            <a:endParaRPr lang="de-DE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EE6193-87CA-40D7-A37A-EC8015E325BB}"/>
              </a:ext>
            </a:extLst>
          </p:cNvPr>
          <p:cNvSpPr txBox="1"/>
          <p:nvPr/>
        </p:nvSpPr>
        <p:spPr>
          <a:xfrm>
            <a:off x="213919" y="3912926"/>
            <a:ext cx="3483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Straßengabelung</a:t>
            </a:r>
            <a:endParaRPr lang="en-US" altLang="zh-CN" sz="1600" dirty="0"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Kombination</a:t>
            </a:r>
            <a:r>
              <a:rPr lang="en-US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von Fall 1 und Fall 2</a:t>
            </a:r>
          </a:p>
          <a:p>
            <a:r>
              <a:rPr lang="en-US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Kombination zweier Array</a:t>
            </a:r>
            <a:endParaRPr lang="de-DE" sz="1600" dirty="0"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4DB720-E551-43AF-AF96-215F1C362DE3}"/>
              </a:ext>
            </a:extLst>
          </p:cNvPr>
          <p:cNvSpPr/>
          <p:nvPr/>
        </p:nvSpPr>
        <p:spPr>
          <a:xfrm>
            <a:off x="306198" y="1708301"/>
            <a:ext cx="2646878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  <a:spcAft>
                <a:spcPts val="600"/>
              </a:spcAft>
            </a:pPr>
            <a:r>
              <a:rPr lang="de-DE" altLang="zh-CN" kern="1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Fall 3: Straßengabelung</a:t>
            </a:r>
            <a:endParaRPr lang="zh-CN" altLang="zh-CN" kern="100" dirty="0"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3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DC7276D-32CC-4DFA-A70B-4DFA6AC994DC}"/>
              </a:ext>
            </a:extLst>
          </p:cNvPr>
          <p:cNvSpPr txBox="1"/>
          <p:nvPr/>
        </p:nvSpPr>
        <p:spPr>
          <a:xfrm>
            <a:off x="293103" y="1786282"/>
            <a:ext cx="8314002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de-DE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Erstellung der Simulationsplattform und des Kraftfahrzeug und Tram</a:t>
            </a:r>
          </a:p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.1  Simulationsplattform</a:t>
            </a:r>
          </a:p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.2  Logik von Ampeln</a:t>
            </a:r>
          </a:p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.3 Bewegung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simulation 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des Fahrzeugs in einer Kurve</a:t>
            </a:r>
          </a:p>
          <a:p>
            <a:pPr marL="282825" algn="just">
              <a:lnSpc>
                <a:spcPct val="200000"/>
              </a:lnSpc>
              <a:buSzPct val="100000"/>
            </a:pP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3.4 Bewegung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 des Trams</a:t>
            </a:r>
          </a:p>
          <a:p>
            <a:pPr marL="282825" algn="just">
              <a:lnSpc>
                <a:spcPct val="200000"/>
              </a:lnSpc>
              <a:buSzPct val="100000"/>
            </a:pPr>
            <a:endParaRPr lang="de-DE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占位符 9">
            <a:extLst>
              <a:ext uri="{FF2B5EF4-FFF2-40B4-BE49-F238E27FC236}">
                <a16:creationId xmlns:a16="http://schemas.microsoft.com/office/drawing/2014/main" id="{C99E2273-4CBF-4374-98D9-CCD1A7D0D660}"/>
              </a:ext>
            </a:extLst>
          </p:cNvPr>
          <p:cNvSpPr txBox="1">
            <a:spLocks/>
          </p:cNvSpPr>
          <p:nvPr/>
        </p:nvSpPr>
        <p:spPr bwMode="auto">
          <a:xfrm>
            <a:off x="360000" y="0"/>
            <a:ext cx="8424000" cy="8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25200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751"/>
              </a:spcBef>
              <a:spcAft>
                <a:spcPct val="0"/>
              </a:spcAft>
              <a:defRPr sz="2400" b="1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42889" indent="-141698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2pPr>
            <a:lvl3pPr marL="271488" indent="-127409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 marL="407232" indent="-134554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4pPr>
            <a:lvl5pPr marL="557265" indent="-148843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5pPr>
            <a:lvl6pPr marL="900197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1243129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1586061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1928993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zh-CN" kern="0">
                <a:latin typeface="Arial" panose="020B0604020202020204" pitchFamily="34" charset="0"/>
                <a:cs typeface="Arial" panose="020B0604020202020204" pitchFamily="34" charset="0"/>
              </a:rPr>
              <a:t>Inhalt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417149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7ACCACA-1AB7-4237-B966-6C520BBC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Simulationsplattform</a:t>
            </a:r>
            <a:endParaRPr lang="de-DE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A088FE-3830-4D78-A763-88539B7D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09" y="1196592"/>
            <a:ext cx="7864582" cy="4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9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1FEC75BD-C6E3-4073-913F-4AAE435F37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523908"/>
              </p:ext>
            </p:extLst>
          </p:nvPr>
        </p:nvGraphicFramePr>
        <p:xfrm>
          <a:off x="3649246" y="738101"/>
          <a:ext cx="5217918" cy="523068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1395673">
                  <a:extLst>
                    <a:ext uri="{9D8B030D-6E8A-4147-A177-3AD203B41FA5}">
                      <a16:colId xmlns:a16="http://schemas.microsoft.com/office/drawing/2014/main" val="3765153126"/>
                    </a:ext>
                  </a:extLst>
                </a:gridCol>
                <a:gridCol w="3822245">
                  <a:extLst>
                    <a:ext uri="{9D8B030D-6E8A-4147-A177-3AD203B41FA5}">
                      <a16:colId xmlns:a16="http://schemas.microsoft.com/office/drawing/2014/main" val="108003854"/>
                    </a:ext>
                  </a:extLst>
                </a:gridCol>
              </a:tblGrid>
              <a:tr h="2070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Tastenname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Bedeutung und Funktion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39598482"/>
                  </a:ext>
                </a:extLst>
              </a:tr>
              <a:tr h="2070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TramNachUnten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Nach Druck fahrt ein Tram nach Unten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21521206"/>
                  </a:ext>
                </a:extLst>
              </a:tr>
              <a:tr h="2070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TramNachOben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Nach Druck fahrt ein Tram nach Oben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8972816"/>
                  </a:ext>
                </a:extLst>
              </a:tr>
              <a:tr h="3636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&lt; + &gt;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Der ausgewählte Wert addiert in entsprechende Regel.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76064316"/>
                  </a:ext>
                </a:extLst>
              </a:tr>
              <a:tr h="3636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&lt; - &gt;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Der ausgewählte Wert subtrahiert in entsprechende Regel.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29425577"/>
                  </a:ext>
                </a:extLst>
              </a:tr>
              <a:tr h="2070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Beschleunigung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Wahl der Beschleunigung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2879073"/>
                  </a:ext>
                </a:extLst>
              </a:tr>
              <a:tr h="2070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 err="1">
                          <a:effectLst/>
                        </a:rPr>
                        <a:t>VMax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Wahl der maximalen Geschwindigkeit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26509838"/>
                  </a:ext>
                </a:extLst>
              </a:tr>
              <a:tr h="2070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Generation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Wahl der Generation des Fahrzeugs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1177525"/>
                  </a:ext>
                </a:extLst>
              </a:tr>
              <a:tr h="4431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Auto(Tram)/manual(Tram)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Generation des Trams autonom oder nicht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71532329"/>
                  </a:ext>
                </a:extLst>
              </a:tr>
              <a:tr h="2070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Plot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Darstellung der Plot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926325"/>
                  </a:ext>
                </a:extLst>
              </a:tr>
              <a:tr h="4431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Konst.Ampel</a:t>
                      </a:r>
                      <a:r>
                        <a:rPr lang="en-US" sz="1100" kern="100" dirty="0">
                          <a:effectLst/>
                        </a:rPr>
                        <a:t> / </a:t>
                      </a:r>
                      <a:r>
                        <a:rPr lang="en-US" sz="1100" kern="100" dirty="0" err="1">
                          <a:effectLst/>
                        </a:rPr>
                        <a:t>adap</a:t>
                      </a:r>
                      <a:r>
                        <a:rPr lang="en-US" sz="1100" kern="100" dirty="0">
                          <a:effectLst/>
                        </a:rPr>
                        <a:t>. </a:t>
                      </a:r>
                      <a:r>
                        <a:rPr lang="en-US" sz="1100" kern="100" dirty="0" err="1">
                          <a:effectLst/>
                        </a:rPr>
                        <a:t>Ampel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Einsatz der adaptive Ampelkontroller / nicht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98978129"/>
                  </a:ext>
                </a:extLst>
              </a:tr>
              <a:tr h="3636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Geschwindigkeit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Darstellung der Geschwindigkeit in verschiedene Straße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8145536"/>
                  </a:ext>
                </a:extLst>
              </a:tr>
              <a:tr h="3636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Verkehrsvolume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Darstellung der Verkehrsvolume in verschiedene Straße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02959646"/>
                  </a:ext>
                </a:extLst>
              </a:tr>
              <a:tr h="3593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Zur</a:t>
                      </a:r>
                      <a:r>
                        <a:rPr lang="en-US" sz="1100" kern="100" dirty="0">
                          <a:effectLst/>
                        </a:rPr>
                        <a:t> Arbeit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Die Situation von Verkehrszeit am Morgen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9764696"/>
                  </a:ext>
                </a:extLst>
              </a:tr>
              <a:tr h="362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Nach</a:t>
                      </a:r>
                      <a:r>
                        <a:rPr lang="en-US" sz="1100" kern="100" dirty="0">
                          <a:effectLst/>
                        </a:rPr>
                        <a:t> </a:t>
                      </a:r>
                      <a:r>
                        <a:rPr lang="en-US" sz="1100" kern="100" dirty="0" err="1">
                          <a:effectLst/>
                        </a:rPr>
                        <a:t>Hause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Die Situation von Verkehrszeit nach Feierabend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18407516"/>
                  </a:ext>
                </a:extLst>
              </a:tr>
              <a:tr h="3593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schneller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Beschleunigung der Rhythmus des Systems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7652772"/>
                  </a:ext>
                </a:extLst>
              </a:tr>
              <a:tr h="3593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langsamer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100" kern="100" dirty="0">
                          <a:effectLst/>
                        </a:rPr>
                        <a:t>Verlangsamen der Rhythmus des Systems</a:t>
                      </a:r>
                      <a:endParaRPr lang="zh-CN" sz="11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92" marR="673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754365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F1646A5-5D6B-449A-883B-206EFD10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23" y="1034672"/>
            <a:ext cx="2024237" cy="4637538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F26FA42D-C401-492D-A84A-EB13C87D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612000"/>
          </a:xfrm>
        </p:spPr>
        <p:txBody>
          <a:bodyPr/>
          <a:lstStyle/>
          <a:p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Simulationsplattform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0708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F22919-1C55-4FFC-BEEF-AFDC2988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Logik der Ampeln – Ampelstreuung Ohne Trameinfahrt </a:t>
            </a:r>
            <a:endParaRPr lang="de-DE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436DBF-A333-4868-AB58-DB5E3F4313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267" y="2126728"/>
            <a:ext cx="6410244" cy="1203701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3FE1DE-E8FE-40AF-952C-3A2926AEB950}"/>
              </a:ext>
            </a:extLst>
          </p:cNvPr>
          <p:cNvSpPr/>
          <p:nvPr/>
        </p:nvSpPr>
        <p:spPr>
          <a:xfrm>
            <a:off x="1433989" y="3892491"/>
            <a:ext cx="6527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T_B1B2, T_A1, T_C3         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         </a:t>
            </a:r>
            <a:r>
              <a:rPr lang="de-DE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unabhängige Varianzen</a:t>
            </a:r>
            <a:endParaRPr lang="de-D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B544D5-02A0-45F2-A9E3-C99757497092}"/>
                  </a:ext>
                </a:extLst>
              </p:cNvPr>
              <p:cNvSpPr/>
              <p:nvPr/>
            </p:nvSpPr>
            <p:spPr>
              <a:xfrm>
                <a:off x="1375266" y="4192290"/>
                <a:ext cx="449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altLang="zh-CN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altLang="zh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m:rPr>
                          <m:lit/>
                        </m:rPr>
                        <a:rPr lang="de-DE" altLang="zh-CN" i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de-DE" altLang="zh-CN" i="1">
                          <a:latin typeface="Cambria Math" panose="02040503050406030204" pitchFamily="18" charset="0"/>
                        </a:rPr>
                        <m:t>𝐺𝑒𝑠𝑎𝑚𝑡</m:t>
                      </m:r>
                      <m:r>
                        <a:rPr lang="de-DE" altLang="zh-CN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m:rPr>
                          <m:lit/>
                        </m:rPr>
                        <a:rPr lang="de-DE" altLang="zh-CN" i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de-DE" altLang="zh-C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zh-CN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altLang="zh-C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altLang="zh-CN" i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de-DE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m:rPr>
                          <m:lit/>
                        </m:rPr>
                        <a:rPr lang="de-DE" altLang="zh-CN" i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de-DE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altLang="zh-CN" i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de-DE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m:rPr>
                          <m:lit/>
                        </m:rPr>
                        <a:rPr lang="de-DE" altLang="zh-CN" i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de-DE" altLang="zh-CN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altLang="zh-CN" i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B544D5-02A0-45F2-A9E3-C99757497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266" y="4192290"/>
                <a:ext cx="4497513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00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F22919-1C55-4FFC-BEEF-AFDC2988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Logik der Ampeln – Ampelstreuung Ohne Trameinfahrt </a:t>
            </a:r>
            <a:endParaRPr lang="de-DE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949776-4CE7-4E7A-A3CD-58C1150AF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23" y="822523"/>
            <a:ext cx="7651951" cy="461394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6FF5C26-07BA-48E5-A273-9DB2A8512387}"/>
              </a:ext>
            </a:extLst>
          </p:cNvPr>
          <p:cNvSpPr/>
          <p:nvPr/>
        </p:nvSpPr>
        <p:spPr>
          <a:xfrm>
            <a:off x="2650921" y="5646991"/>
            <a:ext cx="38421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/>
              <a:t>Vor Einfahrt des Tram an der Kreuzung</a:t>
            </a:r>
          </a:p>
        </p:txBody>
      </p:sp>
    </p:spTree>
    <p:extLst>
      <p:ext uri="{BB962C8B-B14F-4D97-AF65-F5344CB8AC3E}">
        <p14:creationId xmlns:p14="http://schemas.microsoft.com/office/powerpoint/2010/main" val="294998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FE4565-3CA2-4B73-8A3A-C99A6B14D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612000"/>
          </a:xfrm>
        </p:spPr>
        <p:txBody>
          <a:bodyPr/>
          <a:lstStyle/>
          <a:p>
            <a:r>
              <a:rPr lang="de-DE" altLang="zh-CN" dirty="0"/>
              <a:t>Logik der Ampeln – Ampelstreuung Ohne Trameinfahrt </a:t>
            </a:r>
            <a:endParaRPr lang="de-DE" dirty="0"/>
          </a:p>
        </p:txBody>
      </p:sp>
      <p:pic>
        <p:nvPicPr>
          <p:cNvPr id="12" name="Abbiegen des Fahrzeugs">
            <a:hlinkClick r:id="" action="ppaction://media"/>
            <a:extLst>
              <a:ext uri="{FF2B5EF4-FFF2-40B4-BE49-F238E27FC236}">
                <a16:creationId xmlns:a16="http://schemas.microsoft.com/office/drawing/2014/main" id="{76CA9887-AF7A-4EED-83A5-1553180018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363" y="960438"/>
            <a:ext cx="8423275" cy="4738687"/>
          </a:xfrm>
        </p:spPr>
      </p:pic>
    </p:spTree>
    <p:extLst>
      <p:ext uri="{BB962C8B-B14F-4D97-AF65-F5344CB8AC3E}">
        <p14:creationId xmlns:p14="http://schemas.microsoft.com/office/powerpoint/2010/main" val="272191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BAA51-A1B7-481F-8B51-DCE3B5AF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Logik der Ampeln – Ampelstreuung mit Trameinfahrt </a:t>
            </a:r>
            <a:endParaRPr lang="de-D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F70F71-C353-42BC-B629-8EAFC9B4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77" y="796249"/>
            <a:ext cx="7615845" cy="459216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8884FB4-3C2C-4E6D-B302-DF6B0E531B3F}"/>
              </a:ext>
            </a:extLst>
          </p:cNvPr>
          <p:cNvSpPr/>
          <p:nvPr/>
        </p:nvSpPr>
        <p:spPr>
          <a:xfrm>
            <a:off x="2556023" y="5493754"/>
            <a:ext cx="4031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/>
              <a:t>Nach Einfahrt des Tram an der Kreuzung</a:t>
            </a:r>
          </a:p>
        </p:txBody>
      </p:sp>
    </p:spTree>
    <p:extLst>
      <p:ext uri="{BB962C8B-B14F-4D97-AF65-F5344CB8AC3E}">
        <p14:creationId xmlns:p14="http://schemas.microsoft.com/office/powerpoint/2010/main" val="61506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703850C-7172-4CFF-917B-BD40FD43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612000"/>
          </a:xfrm>
        </p:spPr>
        <p:txBody>
          <a:bodyPr/>
          <a:lstStyle/>
          <a:p>
            <a:r>
              <a:rPr lang="de-DE" altLang="zh-CN" dirty="0"/>
              <a:t>Logik der Ampeln – Ampelstreuung mit Trameinfahrt </a:t>
            </a:r>
            <a:endParaRPr lang="de-DE" dirty="0"/>
          </a:p>
        </p:txBody>
      </p:sp>
      <p:pic>
        <p:nvPicPr>
          <p:cNvPr id="6" name="Tram durch die Kreuzung">
            <a:hlinkClick r:id="" action="ppaction://media"/>
            <a:extLst>
              <a:ext uri="{FF2B5EF4-FFF2-40B4-BE49-F238E27FC236}">
                <a16:creationId xmlns:a16="http://schemas.microsoft.com/office/drawing/2014/main" id="{4D76036A-C839-4369-971F-1F507617FF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363" y="960438"/>
            <a:ext cx="8423275" cy="4738687"/>
          </a:xfrm>
        </p:spPr>
      </p:pic>
    </p:spTree>
    <p:extLst>
      <p:ext uri="{BB962C8B-B14F-4D97-AF65-F5344CB8AC3E}">
        <p14:creationId xmlns:p14="http://schemas.microsoft.com/office/powerpoint/2010/main" val="75348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DC7276D-32CC-4DFA-A70B-4DFA6AC994DC}"/>
              </a:ext>
            </a:extLst>
          </p:cNvPr>
          <p:cNvSpPr txBox="1"/>
          <p:nvPr/>
        </p:nvSpPr>
        <p:spPr>
          <a:xfrm>
            <a:off x="330792" y="1693747"/>
            <a:ext cx="8670333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5725" indent="-342900" algn="just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Gesamtplanung und Vorbereitung der Simulation</a:t>
            </a:r>
          </a:p>
          <a:p>
            <a:pPr marL="625725" indent="-342900" algn="just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Wichtige Funktion implementieren</a:t>
            </a:r>
          </a:p>
          <a:p>
            <a:pPr marL="625725" indent="-342900" algn="just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Erstellung der Simulationsplattform und des Kraftfahrzeug und Tram</a:t>
            </a:r>
          </a:p>
          <a:p>
            <a:pPr marL="625725" indent="-342900" algn="just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Adaptiver Ampelkontroller</a:t>
            </a:r>
          </a:p>
          <a:p>
            <a:pPr marL="625725" indent="-342900" algn="just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Zusammenfassung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E126A90-6380-4349-B870-8C751B30E8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Inhalt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81235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BB3BD-2D2F-4642-9BFF-AF5EAB12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Logik der Ampeln – Ampelstreuung mit Trameinfahrt </a:t>
            </a:r>
            <a:endParaRPr lang="de-DE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69031D0-50AF-4458-ABDE-42ACBD04BA4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97893" y="891381"/>
            <a:ext cx="2148214" cy="507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18510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FF58AC-F86E-48C0-B5CC-414D07A6F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3047"/>
            <a:ext cx="5601146" cy="27405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728EF49-8C30-4C04-90C4-8509F58B01BF}"/>
              </a:ext>
            </a:extLst>
          </p:cNvPr>
          <p:cNvSpPr txBox="1"/>
          <p:nvPr/>
        </p:nvSpPr>
        <p:spPr>
          <a:xfrm>
            <a:off x="5410647" y="3193299"/>
            <a:ext cx="31008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de-DE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Abbiegen eines Fahrzeugs</a:t>
            </a:r>
            <a:endParaRPr lang="zh-CN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2C356FA-86C2-4E1A-BE47-03295A67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Bewegung</a:t>
            </a:r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von Kraftfahrzeug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264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bbiegen des Fahrzeugs_C3">
            <a:hlinkClick r:id="" action="ppaction://media"/>
            <a:extLst>
              <a:ext uri="{FF2B5EF4-FFF2-40B4-BE49-F238E27FC236}">
                <a16:creationId xmlns:a16="http://schemas.microsoft.com/office/drawing/2014/main" id="{546BFDC8-FB45-4B86-A1AB-2D4C64046C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363" y="960438"/>
            <a:ext cx="8423275" cy="4738687"/>
          </a:xfrm>
        </p:spPr>
      </p:pic>
      <p:sp>
        <p:nvSpPr>
          <p:cNvPr id="4" name="标题 6">
            <a:extLst>
              <a:ext uri="{FF2B5EF4-FFF2-40B4-BE49-F238E27FC236}">
                <a16:creationId xmlns:a16="http://schemas.microsoft.com/office/drawing/2014/main" id="{F1DC558C-562D-4461-B43E-15EBB728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612000"/>
          </a:xfrm>
        </p:spPr>
        <p:txBody>
          <a:bodyPr/>
          <a:lstStyle/>
          <a:p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Bewegung</a:t>
            </a:r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von Kraftfahrzeug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0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3169AC-4CC2-4D03-91C4-3AA18939E8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:endParaRPr lang="de-DE" altLang="zh-CN" i="1" kern="100" dirty="0"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𝐺𝑟𝑎𝑑</m:t>
                          </m:r>
                        </m:num>
                        <m:den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2×</m:t>
                          </m:r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𝐴𝑢𝑡𝑜𝐿</m:t>
                                      </m:r>
                                    </m:num>
                                    <m:den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𝐴𝑢𝑡𝑜𝑊</m:t>
                                      </m:r>
                                    </m:num>
                                    <m:den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𝐴𝑢𝑡𝑜𝐿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𝐴𝑢𝑡𝑜𝑙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ä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𝑛𝑔𝑒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𝐴𝑢𝑡𝑜𝑊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𝐴𝑢𝑡𝑜𝑏𝑟𝑒𝑖𝑡𝑒</m:t>
                      </m:r>
                    </m:oMath>
                  </m:oMathPara>
                </a14:m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𝐴𝑢𝑡𝑜𝐿</m:t>
                                      </m:r>
                                    </m:num>
                                    <m:den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𝐴𝑢𝑡𝑜𝑊</m:t>
                                      </m:r>
                                    </m:num>
                                    <m:den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𝐴𝑢𝑡𝑜𝐿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𝐴𝑢𝑡𝑜𝑙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ä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𝑛𝑔𝑒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𝐴𝑢𝑡𝑜𝑊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𝐴𝑢𝑡𝑜𝑏𝑟𝑒𝑖𝑡𝑒</m:t>
                      </m:r>
                    </m:oMath>
                  </m:oMathPara>
                </a14:m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𝐴𝑢𝑡𝑜𝐿</m:t>
                                  </m:r>
                                </m:e>
                                <m:sup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𝐴𝑢𝑡𝑜𝑊</m:t>
                                  </m:r>
                                </m:num>
                                <m:den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𝐴𝑢𝑡𝑜𝐿</m:t>
                                  </m:r>
                                </m:e>
                                <m:sup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𝐴𝑢𝑡𝑜𝑊</m:t>
                                  </m:r>
                                </m:num>
                                <m:den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Nachdem alle vier Koordinaten berechnet werden, kann die Rechtangle beim Befehl </a:t>
                </a:r>
                <a:r>
                  <a:rPr lang="de-DE" altLang="zh-CN" kern="100" dirty="0" err="1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SetPoint</a:t>
                </a: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(x, y) und </a:t>
                </a:r>
                <a:r>
                  <a:rPr lang="de-DE" altLang="zh-CN" kern="100" dirty="0" err="1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Poly</a:t>
                </a: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() zeichnet. </a:t>
                </a:r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3169AC-4CC2-4D03-91C4-3AA18939E8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6">
            <a:extLst>
              <a:ext uri="{FF2B5EF4-FFF2-40B4-BE49-F238E27FC236}">
                <a16:creationId xmlns:a16="http://schemas.microsoft.com/office/drawing/2014/main" id="{7C4DB222-356F-43C9-9964-59F68D1D789F}"/>
              </a:ext>
            </a:extLst>
          </p:cNvPr>
          <p:cNvSpPr txBox="1">
            <a:spLocks/>
          </p:cNvSpPr>
          <p:nvPr/>
        </p:nvSpPr>
        <p:spPr bwMode="auto">
          <a:xfrm>
            <a:off x="360000" y="0"/>
            <a:ext cx="8424000" cy="6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9000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51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51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51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51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51" b="1">
                <a:solidFill>
                  <a:schemeClr val="tx1"/>
                </a:solidFill>
                <a:latin typeface="Arial" charset="0"/>
              </a:defRPr>
            </a:lvl5pPr>
            <a:lvl6pPr marL="342932" algn="l" rtl="0" eaLnBrk="1" fontAlgn="base" hangingPunct="1">
              <a:spcBef>
                <a:spcPct val="0"/>
              </a:spcBef>
              <a:spcAft>
                <a:spcPct val="0"/>
              </a:spcAft>
              <a:defRPr sz="1651" b="1">
                <a:solidFill>
                  <a:schemeClr val="tx1"/>
                </a:solidFill>
                <a:latin typeface="Arial" charset="0"/>
              </a:defRPr>
            </a:lvl6pPr>
            <a:lvl7pPr marL="685864" algn="l" rtl="0" eaLnBrk="1" fontAlgn="base" hangingPunct="1">
              <a:spcBef>
                <a:spcPct val="0"/>
              </a:spcBef>
              <a:spcAft>
                <a:spcPct val="0"/>
              </a:spcAft>
              <a:defRPr sz="1651" b="1">
                <a:solidFill>
                  <a:schemeClr val="tx1"/>
                </a:solidFill>
                <a:latin typeface="Arial" charset="0"/>
              </a:defRPr>
            </a:lvl7pPr>
            <a:lvl8pPr marL="1028796" algn="l" rtl="0" eaLnBrk="1" fontAlgn="base" hangingPunct="1">
              <a:spcBef>
                <a:spcPct val="0"/>
              </a:spcBef>
              <a:spcAft>
                <a:spcPct val="0"/>
              </a:spcAft>
              <a:defRPr sz="1651" b="1">
                <a:solidFill>
                  <a:schemeClr val="tx1"/>
                </a:solidFill>
                <a:latin typeface="Arial" charset="0"/>
              </a:defRPr>
            </a:lvl8pPr>
            <a:lvl9pPr marL="1371728" algn="l" rtl="0" eaLnBrk="1" fontAlgn="base" hangingPunct="1">
              <a:spcBef>
                <a:spcPct val="0"/>
              </a:spcBef>
              <a:spcAft>
                <a:spcPct val="0"/>
              </a:spcAft>
              <a:defRPr sz="1651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800" kern="0" dirty="0" err="1">
                <a:latin typeface="Arial" panose="020B0604020202020204" pitchFamily="34" charset="0"/>
                <a:cs typeface="Arial" panose="020B0604020202020204" pitchFamily="34" charset="0"/>
              </a:rPr>
              <a:t>Bewegung</a:t>
            </a:r>
            <a:r>
              <a:rPr lang="de-DE" altLang="zh-CN" sz="1800" kern="0" dirty="0">
                <a:latin typeface="Arial" panose="020B0604020202020204" pitchFamily="34" charset="0"/>
                <a:cs typeface="Arial" panose="020B0604020202020204" pitchFamily="34" charset="0"/>
              </a:rPr>
              <a:t> von Kraftfahrzeug</a:t>
            </a:r>
            <a:endParaRPr lang="de-DE" kern="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1990F5-EFA0-48F5-9790-356EF5D03720}"/>
              </a:ext>
            </a:extLst>
          </p:cNvPr>
          <p:cNvSpPr/>
          <p:nvPr/>
        </p:nvSpPr>
        <p:spPr>
          <a:xfrm rot="4761785">
            <a:off x="700249" y="2550160"/>
            <a:ext cx="919480" cy="3759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" name="文本框 200">
            <a:extLst>
              <a:ext uri="{FF2B5EF4-FFF2-40B4-BE49-F238E27FC236}">
                <a16:creationId xmlns:a16="http://schemas.microsoft.com/office/drawing/2014/main" id="{D97800F9-3363-455E-B057-18FAE5820782}"/>
              </a:ext>
            </a:extLst>
          </p:cNvPr>
          <p:cNvSpPr txBox="1"/>
          <p:nvPr/>
        </p:nvSpPr>
        <p:spPr>
          <a:xfrm>
            <a:off x="1091286" y="2051685"/>
            <a:ext cx="338295" cy="2698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de-DE" sz="800" kern="10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P0</a:t>
            </a:r>
            <a:endParaRPr lang="zh-CN" sz="1100" kern="10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201">
            <a:extLst>
              <a:ext uri="{FF2B5EF4-FFF2-40B4-BE49-F238E27FC236}">
                <a16:creationId xmlns:a16="http://schemas.microsoft.com/office/drawing/2014/main" id="{2B69C8E3-1406-4AEE-B344-E6A6BD87F066}"/>
              </a:ext>
            </a:extLst>
          </p:cNvPr>
          <p:cNvSpPr txBox="1"/>
          <p:nvPr/>
        </p:nvSpPr>
        <p:spPr>
          <a:xfrm>
            <a:off x="626465" y="2160270"/>
            <a:ext cx="375883" cy="2698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de-DE" sz="800" kern="10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P2</a:t>
            </a:r>
            <a:endParaRPr lang="zh-CN" sz="1100" kern="10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202">
            <a:extLst>
              <a:ext uri="{FF2B5EF4-FFF2-40B4-BE49-F238E27FC236}">
                <a16:creationId xmlns:a16="http://schemas.microsoft.com/office/drawing/2014/main" id="{EFEB12FA-3502-44AE-B60C-05792126F29B}"/>
              </a:ext>
            </a:extLst>
          </p:cNvPr>
          <p:cNvSpPr txBox="1"/>
          <p:nvPr/>
        </p:nvSpPr>
        <p:spPr>
          <a:xfrm>
            <a:off x="1372591" y="3072130"/>
            <a:ext cx="338295" cy="2698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de-DE" sz="800" kern="10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P1</a:t>
            </a:r>
            <a:endParaRPr lang="zh-CN" sz="1100" kern="10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03">
            <a:extLst>
              <a:ext uri="{FF2B5EF4-FFF2-40B4-BE49-F238E27FC236}">
                <a16:creationId xmlns:a16="http://schemas.microsoft.com/office/drawing/2014/main" id="{2FDC0126-7E7A-40D7-A025-E0260D53BAAF}"/>
              </a:ext>
            </a:extLst>
          </p:cNvPr>
          <p:cNvSpPr txBox="1"/>
          <p:nvPr/>
        </p:nvSpPr>
        <p:spPr>
          <a:xfrm>
            <a:off x="838556" y="3159125"/>
            <a:ext cx="338295" cy="2698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de-DE" sz="800" kern="10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P4</a:t>
            </a:r>
            <a:endParaRPr lang="zh-CN" sz="1100" kern="10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1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8AD21CB8-19F6-48E7-AB50-142FD91A26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26422" y="2281367"/>
            <a:ext cx="2782838" cy="229526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260C9DF-43CE-4950-BED0-D0B697259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4" y="1863500"/>
            <a:ext cx="1916096" cy="2830756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6EC17E3-97BB-48AC-9726-3EB486ADD735}"/>
              </a:ext>
            </a:extLst>
          </p:cNvPr>
          <p:cNvSpPr txBox="1"/>
          <p:nvPr/>
        </p:nvSpPr>
        <p:spPr>
          <a:xfrm>
            <a:off x="5509260" y="2998270"/>
            <a:ext cx="3429000" cy="117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de-DE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Kurvebewegungsbahn von Tram</a:t>
            </a:r>
          </a:p>
          <a:p>
            <a:pPr marL="257175" indent="-2571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Separate Simulation von drei Teilen</a:t>
            </a:r>
            <a:endParaRPr lang="zh-CN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96B13A64-B664-48BF-A0B3-78155156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von Tram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20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ewegung der Tram">
            <a:hlinkClick r:id="" action="ppaction://media"/>
            <a:extLst>
              <a:ext uri="{FF2B5EF4-FFF2-40B4-BE49-F238E27FC236}">
                <a16:creationId xmlns:a16="http://schemas.microsoft.com/office/drawing/2014/main" id="{EF805F7C-9FFE-4065-AA51-52B569952E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363" y="960438"/>
            <a:ext cx="8423275" cy="4738687"/>
          </a:xfrm>
        </p:spPr>
      </p:pic>
      <p:sp>
        <p:nvSpPr>
          <p:cNvPr id="4" name="标题 10">
            <a:extLst>
              <a:ext uri="{FF2B5EF4-FFF2-40B4-BE49-F238E27FC236}">
                <a16:creationId xmlns:a16="http://schemas.microsoft.com/office/drawing/2014/main" id="{B4A61070-99D8-4E61-A4CA-748A5D9A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612000"/>
          </a:xfrm>
        </p:spPr>
        <p:txBody>
          <a:bodyPr/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von Tram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47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77D960-72E3-4CAC-BF77-F05C20DD1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i="1" dirty="0"/>
              </a:p>
              <a:p>
                <a:endParaRPr lang="en-US" altLang="zh-CN" i="1" dirty="0"/>
              </a:p>
              <a:p>
                <a:endParaRPr lang="en-US" altLang="zh-CN" i="1" dirty="0"/>
              </a:p>
              <a:p>
                <a:endParaRPr lang="en-US" altLang="zh-CN" i="1" dirty="0"/>
              </a:p>
              <a:p>
                <a:endParaRPr lang="en-US" altLang="zh-CN" i="1" dirty="0"/>
              </a:p>
              <a:p>
                <a:endParaRPr lang="en-US" altLang="zh-C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−12×</m:t>
                      </m:r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−12×</m:t>
                      </m:r>
                      <m:r>
                        <m:rPr>
                          <m:sty m:val="p"/>
                        </m:rPr>
                        <a:rPr lang="de-DE" altLang="zh-CN" sz="18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−70×</m:t>
                      </m:r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+70×</m:t>
                      </m:r>
                      <m:r>
                        <m:rPr>
                          <m:sty m:val="p"/>
                        </m:rPr>
                        <a:rPr lang="de-DE" altLang="zh-CN" sz="18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+25×</m:t>
                      </m:r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+25×</m:t>
                      </m:r>
                      <m:r>
                        <m:rPr>
                          <m:sty m:val="p"/>
                        </m:rPr>
                        <a:rPr lang="de-DE" altLang="zh-CN" sz="18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+70×</m:t>
                      </m:r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altLang="zh-CN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e-DE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−70×</m:t>
                      </m:r>
                      <m:r>
                        <m:rPr>
                          <m:sty m:val="p"/>
                        </m:rPr>
                        <a:rPr lang="de-DE" altLang="zh-CN" sz="18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altLang="zh-CN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77D960-72E3-4CAC-BF77-F05C20DD1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0">
            <a:extLst>
              <a:ext uri="{FF2B5EF4-FFF2-40B4-BE49-F238E27FC236}">
                <a16:creationId xmlns:a16="http://schemas.microsoft.com/office/drawing/2014/main" id="{1BF003E5-C834-4F6F-859D-54788E231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612000"/>
          </a:xfrm>
        </p:spPr>
        <p:txBody>
          <a:bodyPr/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von Tram</a:t>
            </a:r>
            <a:endParaRPr lang="de-DE" dirty="0"/>
          </a:p>
        </p:txBody>
      </p:sp>
      <p:sp>
        <p:nvSpPr>
          <p:cNvPr id="5" name="文本框 212">
            <a:extLst>
              <a:ext uri="{FF2B5EF4-FFF2-40B4-BE49-F238E27FC236}">
                <a16:creationId xmlns:a16="http://schemas.microsoft.com/office/drawing/2014/main" id="{6B09C33C-3986-4859-995E-C28844055267}"/>
              </a:ext>
            </a:extLst>
          </p:cNvPr>
          <p:cNvSpPr txBox="1"/>
          <p:nvPr/>
        </p:nvSpPr>
        <p:spPr>
          <a:xfrm>
            <a:off x="3737825" y="869505"/>
            <a:ext cx="328395" cy="2698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de-DE" sz="800" kern="10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E1</a:t>
            </a:r>
            <a:endParaRPr lang="zh-CN" sz="1100" kern="10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52128D-8BEE-438D-828A-C0E6203BBF1B}"/>
              </a:ext>
            </a:extLst>
          </p:cNvPr>
          <p:cNvSpPr/>
          <p:nvPr/>
        </p:nvSpPr>
        <p:spPr>
          <a:xfrm rot="360943">
            <a:off x="3967033" y="1000714"/>
            <a:ext cx="246299" cy="796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" name="文本框 222">
            <a:extLst>
              <a:ext uri="{FF2B5EF4-FFF2-40B4-BE49-F238E27FC236}">
                <a16:creationId xmlns:a16="http://schemas.microsoft.com/office/drawing/2014/main" id="{F0199F69-630B-4B54-B6E2-4560581118E7}"/>
              </a:ext>
            </a:extLst>
          </p:cNvPr>
          <p:cNvSpPr txBox="1"/>
          <p:nvPr/>
        </p:nvSpPr>
        <p:spPr>
          <a:xfrm>
            <a:off x="4125175" y="1672780"/>
            <a:ext cx="328395" cy="2698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de-DE" sz="800" kern="10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E3</a:t>
            </a:r>
            <a:endParaRPr lang="zh-CN" sz="1100" kern="10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23">
            <a:extLst>
              <a:ext uri="{FF2B5EF4-FFF2-40B4-BE49-F238E27FC236}">
                <a16:creationId xmlns:a16="http://schemas.microsoft.com/office/drawing/2014/main" id="{36CC8995-0364-482D-8514-2037475321BE}"/>
              </a:ext>
            </a:extLst>
          </p:cNvPr>
          <p:cNvSpPr txBox="1"/>
          <p:nvPr/>
        </p:nvSpPr>
        <p:spPr>
          <a:xfrm>
            <a:off x="4201375" y="899985"/>
            <a:ext cx="328395" cy="2698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de-DE" sz="800" kern="10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E4</a:t>
            </a:r>
            <a:endParaRPr lang="zh-CN" sz="1100" kern="10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45408">
            <a:extLst>
              <a:ext uri="{FF2B5EF4-FFF2-40B4-BE49-F238E27FC236}">
                <a16:creationId xmlns:a16="http://schemas.microsoft.com/office/drawing/2014/main" id="{47A573A7-7D71-4A11-95B0-71CE35EC5DA4}"/>
              </a:ext>
            </a:extLst>
          </p:cNvPr>
          <p:cNvSpPr txBox="1"/>
          <p:nvPr/>
        </p:nvSpPr>
        <p:spPr>
          <a:xfrm>
            <a:off x="3633685" y="1651825"/>
            <a:ext cx="328395" cy="2698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de-DE" sz="800" kern="10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E2</a:t>
            </a:r>
            <a:endParaRPr lang="zh-CN" sz="1100" kern="10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BEFDDBE-0DCC-4FEC-A4D0-2171AFEB5855}"/>
              </a:ext>
            </a:extLst>
          </p:cNvPr>
          <p:cNvSpPr txBox="1">
            <a:spLocks/>
          </p:cNvSpPr>
          <p:nvPr/>
        </p:nvSpPr>
        <p:spPr bwMode="auto">
          <a:xfrm>
            <a:off x="847288" y="4051461"/>
            <a:ext cx="7365534" cy="6120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2889" indent="-141698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2pPr>
            <a:lvl3pPr marL="271488" indent="-127409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 marL="407232" indent="-134554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4pPr>
            <a:lvl5pPr marL="557265" indent="-148843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5pPr>
            <a:lvl6pPr marL="900197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1243129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1586061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1928993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altLang="zh-CN" sz="1800" kern="0" dirty="0"/>
              <a:t>Nachdem alle vier Koordinaten berechnet werden, kann die Rechtangle beim Befehl </a:t>
            </a:r>
            <a:r>
              <a:rPr lang="de-DE" altLang="zh-CN" sz="1800" kern="0" dirty="0" err="1"/>
              <a:t>SetPoint</a:t>
            </a:r>
            <a:r>
              <a:rPr lang="de-DE" altLang="zh-CN" sz="1800" kern="0" dirty="0"/>
              <a:t>(x, y) und </a:t>
            </a:r>
            <a:r>
              <a:rPr lang="de-DE" altLang="zh-CN" sz="1800" kern="0" dirty="0" err="1"/>
              <a:t>Poly</a:t>
            </a:r>
            <a:r>
              <a:rPr lang="de-DE" altLang="zh-CN" sz="1800" kern="0" dirty="0"/>
              <a:t>() zeichnet. </a:t>
            </a:r>
            <a:endParaRPr lang="zh-CN" altLang="zh-CN" sz="1800" kern="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9762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DC7276D-32CC-4DFA-A70B-4DFA6AC994DC}"/>
              </a:ext>
            </a:extLst>
          </p:cNvPr>
          <p:cNvSpPr txBox="1"/>
          <p:nvPr/>
        </p:nvSpPr>
        <p:spPr>
          <a:xfrm>
            <a:off x="469272" y="1854092"/>
            <a:ext cx="7656038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4.  Adaptive System</a:t>
            </a:r>
            <a:endParaRPr lang="de-DE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.1  Erklärung</a:t>
            </a:r>
          </a:p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.2  Optimierung der Dauer von Ampeln durch Adaptive System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2825" algn="just">
              <a:lnSpc>
                <a:spcPct val="200000"/>
              </a:lnSpc>
              <a:buSzPct val="100000"/>
            </a:pPr>
            <a:endParaRPr lang="de-DE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占位符 9">
            <a:extLst>
              <a:ext uri="{FF2B5EF4-FFF2-40B4-BE49-F238E27FC236}">
                <a16:creationId xmlns:a16="http://schemas.microsoft.com/office/drawing/2014/main" id="{77B1442E-9C98-495B-B15B-C10FD6A6140F}"/>
              </a:ext>
            </a:extLst>
          </p:cNvPr>
          <p:cNvSpPr txBox="1">
            <a:spLocks/>
          </p:cNvSpPr>
          <p:nvPr/>
        </p:nvSpPr>
        <p:spPr bwMode="auto">
          <a:xfrm>
            <a:off x="360000" y="0"/>
            <a:ext cx="8424000" cy="8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25200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751"/>
              </a:spcBef>
              <a:spcAft>
                <a:spcPct val="0"/>
              </a:spcAft>
              <a:defRPr sz="2400" b="1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42889" indent="-141698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2pPr>
            <a:lvl3pPr marL="271488" indent="-127409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 marL="407232" indent="-134554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4pPr>
            <a:lvl5pPr marL="557265" indent="-148843" algn="l" rtl="0" eaLnBrk="1" fontAlgn="base" hangingPunct="1">
              <a:spcBef>
                <a:spcPts val="751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5pPr>
            <a:lvl6pPr marL="900197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1243129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1586061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1928993" indent="-14884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zh-CN" kern="0">
                <a:latin typeface="Arial" panose="020B0604020202020204" pitchFamily="34" charset="0"/>
                <a:cs typeface="Arial" panose="020B0604020202020204" pitchFamily="34" charset="0"/>
              </a:rPr>
              <a:t>Inhalt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061899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1">
            <a:extLst>
              <a:ext uri="{FF2B5EF4-FFF2-40B4-BE49-F238E27FC236}">
                <a16:creationId xmlns:a16="http://schemas.microsoft.com/office/drawing/2014/main" id="{085844EE-D4CB-49BD-A1E6-47BD54D5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612000"/>
          </a:xfrm>
        </p:spPr>
        <p:txBody>
          <a:bodyPr/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Adaptive System</a:t>
            </a:r>
            <a:endParaRPr lang="de-DE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46D9551-AC5C-4F8E-9909-BA2C09B3D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pic>
        <p:nvPicPr>
          <p:cNvPr id="6" name="图片 52">
            <a:extLst>
              <a:ext uri="{FF2B5EF4-FFF2-40B4-BE49-F238E27FC236}">
                <a16:creationId xmlns:a16="http://schemas.microsoft.com/office/drawing/2014/main" id="{F0EEEE5D-0234-4809-8171-35DD54F10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680157"/>
            <a:ext cx="5011453" cy="260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631011D-23E8-4C3B-81D1-A932866DF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323" y="2168847"/>
            <a:ext cx="167354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25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1350"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E074DF-4208-4282-9F8F-6BF9271A07BC}"/>
              </a:ext>
            </a:extLst>
          </p:cNvPr>
          <p:cNvSpPr txBox="1"/>
          <p:nvPr/>
        </p:nvSpPr>
        <p:spPr>
          <a:xfrm>
            <a:off x="1183005" y="3174300"/>
            <a:ext cx="35585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350" dirty="0">
                <a:latin typeface="Arial" panose="020B0604020202020204" pitchFamily="34" charset="0"/>
                <a:cs typeface="Arial" panose="020B0604020202020204" pitchFamily="34" charset="0"/>
              </a:rPr>
              <a:t>Hauptrichtung für Spitzverkehrszeit</a:t>
            </a:r>
            <a:endParaRPr lang="zh-CN" alt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567DD4-D4A0-4734-9795-063DED418866}"/>
                  </a:ext>
                </a:extLst>
              </p:cNvPr>
              <p:cNvSpPr txBox="1"/>
              <p:nvPr/>
            </p:nvSpPr>
            <p:spPr>
              <a:xfrm>
                <a:off x="482984" y="3686565"/>
                <a:ext cx="4424340" cy="2183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𝑒𝑟𝑛𝑒𝑢𝑡</m:t>
                          </m:r>
                        </m:sub>
                        <m:sup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bSup>
                      <m:r>
                        <a:rPr lang="de-DE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altLang="zh-CN">
                              <a:latin typeface="Cambria Math" panose="02040503050406030204" pitchFamily="18" charset="0"/>
                            </a:rPr>
                            <m:t>verf</m:t>
                          </m:r>
                          <m:r>
                            <a:rPr lang="de-DE" altLang="zh-CN">
                              <a:latin typeface="Cambria Math" panose="02040503050406030204" pitchFamily="18" charset="0"/>
                            </a:rPr>
                            <m:t>ü</m:t>
                          </m:r>
                          <m:r>
                            <m:rPr>
                              <m:sty m:val="p"/>
                            </m:rPr>
                            <a:rPr lang="de-DE" altLang="zh-CN">
                              <a:latin typeface="Cambria Math" panose="02040503050406030204" pitchFamily="18" charset="0"/>
                            </a:rPr>
                            <m:t>gbar</m:t>
                          </m:r>
                        </m:sub>
                      </m:sSub>
                      <m:r>
                        <a:rPr lang="de-DE" altLang="zh-CN" i="1">
                          <a:latin typeface="Cambria Math" panose="02040503050406030204" pitchFamily="18" charset="0"/>
                        </a:rPr>
                        <m:t>×  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𝑔𝑒𝑠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𝑒𝑟𝑛𝑒𝑢𝑡</m:t>
                          </m:r>
                        </m:sub>
                        <m:sup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de-DE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altLang="zh-CN">
                              <a:latin typeface="Cambria Math" panose="02040503050406030204" pitchFamily="18" charset="0"/>
                            </a:rPr>
                            <m:t>verf</m:t>
                          </m:r>
                          <m:r>
                            <a:rPr lang="de-DE" altLang="zh-CN">
                              <a:latin typeface="Cambria Math" panose="02040503050406030204" pitchFamily="18" charset="0"/>
                            </a:rPr>
                            <m:t>ü</m:t>
                          </m:r>
                          <m:r>
                            <m:rPr>
                              <m:sty m:val="p"/>
                            </m:rPr>
                            <a:rPr lang="de-DE" altLang="zh-CN">
                              <a:latin typeface="Cambria Math" panose="02040503050406030204" pitchFamily="18" charset="0"/>
                            </a:rPr>
                            <m:t>gbar</m:t>
                          </m:r>
                        </m:sub>
                      </m:sSub>
                      <m:r>
                        <a:rPr lang="de-DE" altLang="zh-CN" i="1">
                          <a:latin typeface="Cambria Math" panose="02040503050406030204" pitchFamily="18" charset="0"/>
                        </a:rPr>
                        <m:t>×  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𝑔𝑒𝑠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𝑒𝑟𝑛𝑒𝑢𝑡</m:t>
                          </m:r>
                        </m:sub>
                        <m:sup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altLang="zh-CN">
                              <a:latin typeface="Cambria Math" panose="02040503050406030204" pitchFamily="18" charset="0"/>
                            </a:rPr>
                            <m:t>verf</m:t>
                          </m:r>
                          <m:r>
                            <a:rPr lang="de-DE" altLang="zh-CN">
                              <a:latin typeface="Cambria Math" panose="02040503050406030204" pitchFamily="18" charset="0"/>
                            </a:rPr>
                            <m:t>ü</m:t>
                          </m:r>
                          <m:r>
                            <m:rPr>
                              <m:sty m:val="p"/>
                            </m:rPr>
                            <a:rPr lang="de-DE" altLang="zh-CN">
                              <a:latin typeface="Cambria Math" panose="02040503050406030204" pitchFamily="18" charset="0"/>
                            </a:rPr>
                            <m:t>gbar</m:t>
                          </m:r>
                        </m:sub>
                      </m:sSub>
                      <m:r>
                        <a:rPr lang="de-DE" altLang="zh-CN" i="1">
                          <a:latin typeface="Cambria Math" panose="02040503050406030204" pitchFamily="18" charset="0"/>
                        </a:rPr>
                        <m:t>×  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altLang="zh-CN" i="1">
                                  <a:latin typeface="Cambria Math" panose="02040503050406030204" pitchFamily="18" charset="0"/>
                                </a:rPr>
                                <m:t>𝑔𝑒𝑠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567DD4-D4A0-4734-9795-063DED418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84" y="3686565"/>
                <a:ext cx="4424340" cy="2183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50">
            <a:extLst>
              <a:ext uri="{FF2B5EF4-FFF2-40B4-BE49-F238E27FC236}">
                <a16:creationId xmlns:a16="http://schemas.microsoft.com/office/drawing/2014/main" id="{E364E631-7689-4220-8BF2-A4FC925F7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24" y="3272899"/>
            <a:ext cx="3876676" cy="24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4575654-841C-4F46-830A-B00CD7D1825A}"/>
              </a:ext>
            </a:extLst>
          </p:cNvPr>
          <p:cNvCxnSpPr/>
          <p:nvPr/>
        </p:nvCxnSpPr>
        <p:spPr>
          <a:xfrm flipH="1">
            <a:off x="6257925" y="2638425"/>
            <a:ext cx="885825" cy="1403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5D0AB21-4133-4CD7-9A49-66E9BA02F26D}"/>
              </a:ext>
            </a:extLst>
          </p:cNvPr>
          <p:cNvSpPr txBox="1"/>
          <p:nvPr/>
        </p:nvSpPr>
        <p:spPr>
          <a:xfrm>
            <a:off x="6372225" y="2250063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wirksam Stelle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805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DC7276D-32CC-4DFA-A70B-4DFA6AC994DC}"/>
              </a:ext>
            </a:extLst>
          </p:cNvPr>
          <p:cNvSpPr txBox="1"/>
          <p:nvPr/>
        </p:nvSpPr>
        <p:spPr>
          <a:xfrm>
            <a:off x="360000" y="2725988"/>
            <a:ext cx="7656038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5.  </a:t>
            </a:r>
            <a:r>
              <a:rPr lang="de-DE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Zusammenfassung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2825" algn="just">
              <a:lnSpc>
                <a:spcPct val="200000"/>
              </a:lnSpc>
              <a:buSzPct val="100000"/>
            </a:pPr>
            <a:endParaRPr lang="de-DE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67F38F3-A0BB-4FC7-A095-90AAB8789E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Inhalt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3135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DC7276D-32CC-4DFA-A70B-4DFA6AC994DC}"/>
              </a:ext>
            </a:extLst>
          </p:cNvPr>
          <p:cNvSpPr txBox="1"/>
          <p:nvPr/>
        </p:nvSpPr>
        <p:spPr>
          <a:xfrm>
            <a:off x="330792" y="1693747"/>
            <a:ext cx="8670333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5725" indent="-342900" algn="just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de-DE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Gesamtplanung und Vorbereitung der Simulation</a:t>
            </a:r>
          </a:p>
          <a:p>
            <a:pPr marL="625725" indent="-342900" algn="just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Wichtige Funktion implementieren</a:t>
            </a:r>
          </a:p>
          <a:p>
            <a:pPr marL="625725" indent="-342900" algn="just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Erstellung der Simulationsplattform und des Kraftfahrzeug und Tram</a:t>
            </a:r>
          </a:p>
          <a:p>
            <a:pPr marL="625725" indent="-342900" algn="just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Adaptiver Ampelkontroller</a:t>
            </a:r>
          </a:p>
          <a:p>
            <a:pPr marL="625725" indent="-342900" algn="just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Zusammenfassung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E126A90-6380-4349-B870-8C751B30E8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Inhalt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252573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图片 39">
            <a:extLst>
              <a:ext uri="{FF2B5EF4-FFF2-40B4-BE49-F238E27FC236}">
                <a16:creationId xmlns:a16="http://schemas.microsoft.com/office/drawing/2014/main" id="{2FB2D9FE-1ACE-48D0-A285-4B5C60EA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72" y="3429000"/>
            <a:ext cx="3179578" cy="186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38">
            <a:extLst>
              <a:ext uri="{FF2B5EF4-FFF2-40B4-BE49-F238E27FC236}">
                <a16:creationId xmlns:a16="http://schemas.microsoft.com/office/drawing/2014/main" id="{CFF1B516-2E08-4932-90A9-A5B56722E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893"/>
          <a:stretch>
            <a:fillRect/>
          </a:stretch>
        </p:blipFill>
        <p:spPr bwMode="auto">
          <a:xfrm>
            <a:off x="4572000" y="1178451"/>
            <a:ext cx="3379603" cy="187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35">
            <a:extLst>
              <a:ext uri="{FF2B5EF4-FFF2-40B4-BE49-F238E27FC236}">
                <a16:creationId xmlns:a16="http://schemas.microsoft.com/office/drawing/2014/main" id="{38BEE207-41A4-4B0A-B13D-7E2672E3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877"/>
          <a:stretch>
            <a:fillRect/>
          </a:stretch>
        </p:blipFill>
        <p:spPr bwMode="auto">
          <a:xfrm>
            <a:off x="1030471" y="1190903"/>
            <a:ext cx="3379603" cy="186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D98974-5C22-4447-BECF-FD8E9E6D0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D5E0E8B-C369-4E64-9ED5-F6AC50D9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6044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300D71-BB7A-46F8-BBCA-7125222F5AF4}"/>
              </a:ext>
            </a:extLst>
          </p:cNvPr>
          <p:cNvSpPr txBox="1"/>
          <p:nvPr/>
        </p:nvSpPr>
        <p:spPr>
          <a:xfrm>
            <a:off x="4410074" y="3902126"/>
            <a:ext cx="482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altLang="zh-CN" dirty="0"/>
              <a:t>momentane Geschwindigkeit mit verschieden maximaler Geschwindigkeit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altLang="zh-CN" dirty="0"/>
              <a:t>Verkehrssaufkommen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46B1754-36FA-46F0-AC7A-21FEEFBB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8424000" cy="612000"/>
          </a:xfrm>
        </p:spPr>
        <p:txBody>
          <a:bodyPr/>
          <a:lstStyle/>
          <a:p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Zusammenfassung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577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33AD5-11ED-4C25-BE34-66DEF094D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Zusammenfassung</a:t>
            </a:r>
            <a:endParaRPr lang="zh-CN" altLang="en-US" dirty="0"/>
          </a:p>
        </p:txBody>
      </p:sp>
      <p:pic>
        <p:nvPicPr>
          <p:cNvPr id="12" name="图片 40">
            <a:extLst>
              <a:ext uri="{FF2B5EF4-FFF2-40B4-BE49-F238E27FC236}">
                <a16:creationId xmlns:a16="http://schemas.microsoft.com/office/drawing/2014/main" id="{EF219698-4EA5-4B6D-81FA-F5D33C7FB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25" y="801132"/>
            <a:ext cx="2884645" cy="19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41">
            <a:extLst>
              <a:ext uri="{FF2B5EF4-FFF2-40B4-BE49-F238E27FC236}">
                <a16:creationId xmlns:a16="http://schemas.microsoft.com/office/drawing/2014/main" id="{19151E86-8F4E-4EC5-9291-9731C5064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827" y="823750"/>
            <a:ext cx="2884643" cy="19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42">
            <a:extLst>
              <a:ext uri="{FF2B5EF4-FFF2-40B4-BE49-F238E27FC236}">
                <a16:creationId xmlns:a16="http://schemas.microsoft.com/office/drawing/2014/main" id="{05C97850-E770-4189-AAF1-2994666A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327" y="817880"/>
            <a:ext cx="2834619" cy="192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EE07D6AE-3EF8-4A8E-9F5B-F0FE16A26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812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13310CD9-BECD-4595-919B-E8B1B5582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2349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72A90DF-F8D6-4834-8F74-5DC098A45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3429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BAEF4DBC-1760-4154-BCA8-B231E9DF2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450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8FC21C-5E61-4AFE-8DB7-012EE05C50BD}"/>
              </a:ext>
            </a:extLst>
          </p:cNvPr>
          <p:cNvSpPr txBox="1"/>
          <p:nvPr/>
        </p:nvSpPr>
        <p:spPr>
          <a:xfrm>
            <a:off x="3754736" y="3879738"/>
            <a:ext cx="5292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momentane Geschwindigkeit 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mit verschiedener Beschleunigung</a:t>
            </a:r>
            <a:endParaRPr lang="de-DE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Verkehrsaufkommen</a:t>
            </a:r>
            <a:endParaRPr lang="zh-CN" altLang="en-US" dirty="0"/>
          </a:p>
        </p:txBody>
      </p:sp>
      <p:pic>
        <p:nvPicPr>
          <p:cNvPr id="2056" name="图片 43">
            <a:extLst>
              <a:ext uri="{FF2B5EF4-FFF2-40B4-BE49-F238E27FC236}">
                <a16:creationId xmlns:a16="http://schemas.microsoft.com/office/drawing/2014/main" id="{A22DF150-8E5C-4BD4-9F75-06E5668B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" y="3429000"/>
            <a:ext cx="2893967" cy="18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58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7F41D972-579F-4326-B7F6-B7CA71E2F399}"/>
              </a:ext>
            </a:extLst>
          </p:cNvPr>
          <p:cNvSpPr txBox="1"/>
          <p:nvPr/>
        </p:nvSpPr>
        <p:spPr>
          <a:xfrm>
            <a:off x="3062801" y="2782669"/>
            <a:ext cx="301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3600" b="1" dirty="0"/>
              <a:t>Vielen Dank</a:t>
            </a:r>
            <a:r>
              <a:rPr lang="zh-CN" altLang="en-US" sz="3600" b="1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29691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D72859B-2DF0-4E1E-ABE6-8D2B01D5EA91}"/>
              </a:ext>
            </a:extLst>
          </p:cNvPr>
          <p:cNvSpPr txBox="1"/>
          <p:nvPr/>
        </p:nvSpPr>
        <p:spPr>
          <a:xfrm>
            <a:off x="443943" y="1845917"/>
            <a:ext cx="8402479" cy="228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spcAft>
                <a:spcPts val="600"/>
              </a:spcAft>
              <a:buSzPct val="85000"/>
              <a:buFont typeface="Wingdings" panose="05000000000000000000" pitchFamily="2" charset="2"/>
              <a:buChar char="l"/>
            </a:pPr>
            <a:r>
              <a:rPr lang="de-DE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Veränderung der maximalen Geschwindigkeit mit gleicher Beschleunigung, Beobachtung der Veränderung des Verkehrsaufkommens</a:t>
            </a:r>
          </a:p>
          <a:p>
            <a:pPr marL="257175" indent="-257175">
              <a:lnSpc>
                <a:spcPct val="150000"/>
              </a:lnSpc>
              <a:spcAft>
                <a:spcPts val="600"/>
              </a:spcAft>
              <a:buSzPct val="85000"/>
              <a:buFont typeface="Wingdings" panose="05000000000000000000" pitchFamily="2" charset="2"/>
              <a:buChar char="l"/>
            </a:pPr>
            <a:r>
              <a:rPr lang="de-DE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Anwendung verschiedener Beschleunigung, Beobachtung der Veränderung des Verkehrsaufkommens</a:t>
            </a:r>
          </a:p>
          <a:p>
            <a:pPr marL="257175" indent="-257175">
              <a:lnSpc>
                <a:spcPct val="150000"/>
              </a:lnSpc>
              <a:spcAft>
                <a:spcPts val="600"/>
              </a:spcAft>
              <a:buSzPct val="85000"/>
              <a:buFont typeface="Wingdings" panose="05000000000000000000" pitchFamily="2" charset="2"/>
              <a:buChar char="l"/>
            </a:pPr>
            <a:r>
              <a:rPr lang="de-DE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Simulation der zur Arbeit und Nach Hause Spitz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de-DE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zeit zur Optimierung der Dauer von Ampeln durch Adaptive System </a:t>
            </a:r>
            <a:endParaRPr lang="zh-CN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7A2C49D-C2F0-4626-884D-539B376E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Entwurf experimentelles Prozesses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6834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F730D89-4AE8-4D64-92F3-9B0770A04798}"/>
              </a:ext>
            </a:extLst>
          </p:cNvPr>
          <p:cNvSpPr txBox="1"/>
          <p:nvPr/>
        </p:nvSpPr>
        <p:spPr>
          <a:xfrm>
            <a:off x="467916" y="2182056"/>
            <a:ext cx="8207770" cy="18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200000"/>
              </a:lnSpc>
              <a:buSzPct val="84000"/>
              <a:buFont typeface="Arial" panose="020B0604020202020204" pitchFamily="34" charset="0"/>
              <a:buChar char="•"/>
            </a:pPr>
            <a:r>
              <a:rPr lang="de-DE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Recherche der notwendigen Simulationsparameters</a:t>
            </a:r>
          </a:p>
          <a:p>
            <a:pPr marL="257175" indent="-257175">
              <a:lnSpc>
                <a:spcPct val="200000"/>
              </a:lnSpc>
              <a:buSzPct val="84000"/>
              <a:buFont typeface="Arial" panose="020B0604020202020204" pitchFamily="34" charset="0"/>
              <a:buChar char="•"/>
            </a:pPr>
            <a:r>
              <a:rPr lang="de-DE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Programmierung</a:t>
            </a:r>
          </a:p>
          <a:p>
            <a:pPr marL="257175" indent="-257175">
              <a:lnSpc>
                <a:spcPct val="200000"/>
              </a:lnSpc>
              <a:buSzPct val="84000"/>
              <a:buFont typeface="Arial" panose="020B0604020202020204" pitchFamily="34" charset="0"/>
              <a:buChar char="•"/>
            </a:pPr>
            <a:r>
              <a:rPr lang="de-DE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Unterschiedliche Simulationsgrößen aufzustellen und die Wirksamkeit des Simulationssystem zu überprüfen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D4F9C0E-B1E8-45EC-8DD7-4A5E184C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Aufgabebestellung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24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DC7276D-32CC-4DFA-A70B-4DFA6AC994DC}"/>
              </a:ext>
            </a:extLst>
          </p:cNvPr>
          <p:cNvSpPr txBox="1"/>
          <p:nvPr/>
        </p:nvSpPr>
        <p:spPr>
          <a:xfrm>
            <a:off x="360000" y="1850710"/>
            <a:ext cx="7840980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e-DE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Wichtige Funktion implementieren</a:t>
            </a:r>
          </a:p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.1  Modellierung der </a:t>
            </a:r>
            <a:r>
              <a:rPr lang="de-DE" altLang="zh-CN" dirty="0"/>
              <a:t>einspurige Straße und 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des Straßennetzes </a:t>
            </a:r>
          </a:p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.2  Spurwechseln </a:t>
            </a:r>
          </a:p>
          <a:p>
            <a:pPr marL="282825" algn="just">
              <a:lnSpc>
                <a:spcPct val="200000"/>
              </a:lnSpc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.3  Parken vor der Ampel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E457F01-EC5E-48F1-AF54-4383C5957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831" y="0"/>
            <a:ext cx="8424000" cy="828000"/>
          </a:xfrm>
        </p:spPr>
        <p:txBody>
          <a:bodyPr/>
          <a:lstStyle/>
          <a:p>
            <a:r>
              <a:rPr lang="de-DE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Inhalt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9877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F0A7C1A-34DD-44C5-890D-C3C41BE224EF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8678" y="3822003"/>
            <a:ext cx="3421359" cy="1180127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2591300-D48E-4F26-8D9A-DFE6B3C2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lnSpc>
                <a:spcPct val="200000"/>
              </a:lnSpc>
              <a:buSzPct val="100000"/>
            </a:pPr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Grundregel für einspurige Straße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8409C18-6434-4070-87F3-5902481BB7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22162" y="985756"/>
                <a:ext cx="6695142" cy="4886488"/>
              </a:xfrm>
            </p:spPr>
            <p:txBody>
              <a:bodyPr/>
              <a:lstStyle/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Regel 1</a:t>
                </a:r>
                <a:r>
                  <a:rPr lang="zh-CN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：（</a:t>
                </a: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Beschleunigung</a:t>
                </a:r>
                <a:r>
                  <a:rPr lang="zh-CN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+ 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𝐴𝑢𝑡𝑜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𝑤𝑒𝑛𝑛</m:t>
                      </m:r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&lt;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Regel 2</a:t>
                </a:r>
                <a:r>
                  <a:rPr lang="zh-CN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：（</a:t>
                </a: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Vermeidung der Kollision</a:t>
                </a:r>
                <a:r>
                  <a:rPr lang="zh-CN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</a:p>
              <a:p>
                <a:pPr algn="ctr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zh-CN" altLang="en-US" i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−</m:t>
                    </m:r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     </m:t>
                    </m:r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𝑤𝑒𝑛𝑛</m:t>
                    </m:r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   </m:t>
                    </m:r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zh-CN" altLang="en-US" i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−</m:t>
                    </m:r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Regel 3: (Trödeln)</a:t>
                </a:r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−1,  </m:t>
                    </m:r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𝑤𝑒𝑛𝑛</m:t>
                    </m:r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   </m:t>
                    </m:r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mit Möglichkeit p</a:t>
                </a:r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Regel 4: (Bewegung)</a:t>
                </a:r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25000"/>
                  </a:lnSpc>
                  <a:spcAft>
                    <a:spcPts val="600"/>
                  </a:spcAft>
                </a:pPr>
                <a:endParaRPr lang="de-DE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de-DE" altLang="zh-CN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Regel 5: (Parken vor der Ampel)</a:t>
                </a:r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e-DE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de-DE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=0 </m:t>
                      </m:r>
                    </m:oMath>
                  </m:oMathPara>
                </a14:m>
                <a:endParaRPr lang="zh-CN" altLang="zh-CN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8409C18-6434-4070-87F3-5902481BB7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22162" y="985756"/>
                <a:ext cx="6695142" cy="4886488"/>
              </a:xfrm>
              <a:blipFill>
                <a:blip r:embed="rId4"/>
                <a:stretch>
                  <a:fillRect l="-1366" t="-6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23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15242B6-E23B-4E50-BEF9-F354AFFCC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861" y="2741677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pic>
        <p:nvPicPr>
          <p:cNvPr id="1025" name="图片 45484">
            <a:extLst>
              <a:ext uri="{FF2B5EF4-FFF2-40B4-BE49-F238E27FC236}">
                <a16:creationId xmlns:a16="http://schemas.microsoft.com/office/drawing/2014/main" id="{628DC4DE-E7CE-462F-B217-8C4BA82EC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04" y="1468844"/>
            <a:ext cx="5266638" cy="224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39F5470E-5B33-475C-846E-4B4CBD2CC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861" y="378466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BF9B15AC-5E5A-479A-92EA-2AF567BC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Spurwechseln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0CB6ACB-CB46-414E-ACBA-326F1A370A22}"/>
                  </a:ext>
                </a:extLst>
              </p:cNvPr>
              <p:cNvSpPr/>
              <p:nvPr/>
            </p:nvSpPr>
            <p:spPr>
              <a:xfrm>
                <a:off x="1983996" y="4017170"/>
                <a:ext cx="5204346" cy="790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en-US" altLang="zh-CN" sz="1600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Trigger</a:t>
                </a:r>
                <a:r>
                  <a:rPr lang="zh-CN" altLang="zh-CN" sz="1600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altLang="zh-CN" sz="1600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und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zh-CN" altLang="en-US" sz="1600" i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−</m:t>
                    </m:r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zh-CN" altLang="zh-CN" sz="1600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de-DE" altLang="zh-CN" sz="1600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Sicherregel</a:t>
                </a:r>
                <a:r>
                  <a:rPr lang="zh-CN" altLang="zh-CN" sz="1600" kern="100" dirty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de-DE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de-DE" altLang="zh-CN" sz="1600" i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+</m:t>
                    </m:r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de-DE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zh-CN" altLang="zh-CN" sz="1600" kern="100" dirty="0"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0CB6ACB-CB46-414E-ACBA-326F1A370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996" y="4017170"/>
                <a:ext cx="5204346" cy="790794"/>
              </a:xfrm>
              <a:prstGeom prst="rect">
                <a:avLst/>
              </a:prstGeom>
              <a:blipFill>
                <a:blip r:embed="rId3"/>
                <a:stretch>
                  <a:fillRect l="-585" b="-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339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EC4A12AB-8EA2-4E86-A069-8B6CDC484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F14494BC-C0E4-4BE3-8D10-B21BEBD75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880926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614AE9DE-3BD2-4AA3-B904-82F48554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lnSpc>
                <a:spcPct val="200000"/>
              </a:lnSpc>
              <a:buSzPct val="100000"/>
            </a:pPr>
            <a:r>
              <a:rPr lang="de-DE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Modellierung des Straßennetzes              </a:t>
            </a:r>
            <a:r>
              <a:rPr lang="en-US" altLang="zh-CN" sz="1800" dirty="0"/>
              <a:t>2D </a:t>
            </a:r>
            <a:r>
              <a:rPr lang="en-US" altLang="zh-CN" sz="1800" dirty="0">
                <a:sym typeface="Wingdings" panose="05000000000000000000" pitchFamily="2" charset="2"/>
              </a:rPr>
              <a:t> 1D</a:t>
            </a:r>
            <a:endParaRPr lang="de-DE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5F46159-7BC9-4826-93A7-6507884F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88" y="1330733"/>
            <a:ext cx="5624424" cy="333777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2BBAB905-C013-4083-8F25-C28F59C181CF}"/>
              </a:ext>
            </a:extLst>
          </p:cNvPr>
          <p:cNvSpPr/>
          <p:nvPr/>
        </p:nvSpPr>
        <p:spPr>
          <a:xfrm>
            <a:off x="741869" y="4874106"/>
            <a:ext cx="7660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Straßennetz</a:t>
            </a:r>
            <a:r>
              <a:rPr lang="en-US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altLang="zh-CN" dirty="0"/>
              <a:t>ein Zweidimensionales System ?   </a:t>
            </a:r>
            <a:r>
              <a:rPr lang="de-DE" altLang="zh-CN" dirty="0">
                <a:solidFill>
                  <a:srgbClr val="FF0000"/>
                </a:solidFill>
              </a:rPr>
              <a:t>niedrige Rechenleistung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7044EB2-39B2-4241-A7AB-3C14A871E52A}"/>
              </a:ext>
            </a:extLst>
          </p:cNvPr>
          <p:cNvSpPr/>
          <p:nvPr/>
        </p:nvSpPr>
        <p:spPr>
          <a:xfrm>
            <a:off x="741869" y="5202572"/>
            <a:ext cx="7056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Straßennetz</a:t>
            </a:r>
            <a:r>
              <a:rPr lang="en-US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Kombination</a:t>
            </a:r>
            <a:r>
              <a:rPr lang="en-US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e-DE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mehrere</a:t>
            </a:r>
            <a:r>
              <a:rPr lang="en-US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e-DE" altLang="zh-CN" dirty="0"/>
              <a:t>eindimensionales Array </a:t>
            </a:r>
            <a:r>
              <a:rPr lang="en-US" altLang="zh-CN" sz="16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11580295"/>
      </p:ext>
    </p:extLst>
  </p:cSld>
  <p:clrMapOvr>
    <a:masterClrMapping/>
  </p:clrMapOvr>
</p:sld>
</file>

<file path=ppt/theme/theme1.xml><?xml version="1.0" encoding="utf-8"?>
<a:theme xmlns:a="http://schemas.openxmlformats.org/drawingml/2006/main" name="TUBS-IDS-43-DE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 Braunschweig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UBS-IDS-43-DE" id="{048FCA76-FE60-4EEB-8FE2-CF5EE0F72CDC}" vid="{FF07129B-A84F-4D0C-B5F7-79E5A5CAF53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U Braunschweig">
    <a:dk1>
      <a:srgbClr val="000000"/>
    </a:dk1>
    <a:lt1>
      <a:srgbClr val="FFFFFF"/>
    </a:lt1>
    <a:dk2>
      <a:srgbClr val="000000"/>
    </a:dk2>
    <a:lt2>
      <a:srgbClr val="DDDDDD"/>
    </a:lt2>
    <a:accent1>
      <a:srgbClr val="BE1E3C"/>
    </a:accent1>
    <a:accent2>
      <a:srgbClr val="4DA6CB"/>
    </a:accent2>
    <a:accent3>
      <a:srgbClr val="ADBF4D"/>
    </a:accent3>
    <a:accent4>
      <a:srgbClr val="FA6E00"/>
    </a:accent4>
    <a:accent5>
      <a:srgbClr val="407E97"/>
    </a:accent5>
    <a:accent6>
      <a:srgbClr val="984098"/>
    </a:accent6>
    <a:hlink>
      <a:srgbClr val="BE1E3C"/>
    </a:hlink>
    <a:folHlink>
      <a:srgbClr val="760054"/>
    </a:folHlink>
  </a:clrScheme>
</a:themeOverride>
</file>

<file path=ppt/theme/themeOverride2.xml><?xml version="1.0" encoding="utf-8"?>
<a:themeOverride xmlns:a="http://schemas.openxmlformats.org/drawingml/2006/main">
  <a:clrScheme name="TU Braunschweig">
    <a:dk1>
      <a:srgbClr val="000000"/>
    </a:dk1>
    <a:lt1>
      <a:srgbClr val="FFFFFF"/>
    </a:lt1>
    <a:dk2>
      <a:srgbClr val="000000"/>
    </a:dk2>
    <a:lt2>
      <a:srgbClr val="DDDDDD"/>
    </a:lt2>
    <a:accent1>
      <a:srgbClr val="BE1E3C"/>
    </a:accent1>
    <a:accent2>
      <a:srgbClr val="4DA6CB"/>
    </a:accent2>
    <a:accent3>
      <a:srgbClr val="ADBF4D"/>
    </a:accent3>
    <a:accent4>
      <a:srgbClr val="FA6E00"/>
    </a:accent4>
    <a:accent5>
      <a:srgbClr val="407E97"/>
    </a:accent5>
    <a:accent6>
      <a:srgbClr val="984098"/>
    </a:accent6>
    <a:hlink>
      <a:srgbClr val="BE1E3C"/>
    </a:hlink>
    <a:folHlink>
      <a:srgbClr val="760054"/>
    </a:folHlink>
  </a:clrScheme>
</a:themeOverride>
</file>

<file path=ppt/theme/themeOverride3.xml><?xml version="1.0" encoding="utf-8"?>
<a:themeOverride xmlns:a="http://schemas.openxmlformats.org/drawingml/2006/main">
  <a:clrScheme name="TU Braunschweig">
    <a:dk1>
      <a:srgbClr val="000000"/>
    </a:dk1>
    <a:lt1>
      <a:srgbClr val="FFFFFF"/>
    </a:lt1>
    <a:dk2>
      <a:srgbClr val="000000"/>
    </a:dk2>
    <a:lt2>
      <a:srgbClr val="DDDDDD"/>
    </a:lt2>
    <a:accent1>
      <a:srgbClr val="BE1E3C"/>
    </a:accent1>
    <a:accent2>
      <a:srgbClr val="4DA6CB"/>
    </a:accent2>
    <a:accent3>
      <a:srgbClr val="ADBF4D"/>
    </a:accent3>
    <a:accent4>
      <a:srgbClr val="FA6E00"/>
    </a:accent4>
    <a:accent5>
      <a:srgbClr val="407E97"/>
    </a:accent5>
    <a:accent6>
      <a:srgbClr val="984098"/>
    </a:accent6>
    <a:hlink>
      <a:srgbClr val="BE1E3C"/>
    </a:hlink>
    <a:folHlink>
      <a:srgbClr val="76005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</TotalTime>
  <Words>973</Words>
  <Application>Microsoft Office PowerPoint</Application>
  <PresentationFormat>全屏显示(4:3)</PresentationFormat>
  <Paragraphs>175</Paragraphs>
  <Slides>32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Arial</vt:lpstr>
      <vt:lpstr>Cambria Math</vt:lpstr>
      <vt:lpstr>Wingdings</vt:lpstr>
      <vt:lpstr>TUBS-IDS-43-DE</vt:lpstr>
      <vt:lpstr>Verkehrssimulation der Kreuzung</vt:lpstr>
      <vt:lpstr>PowerPoint 演示文稿</vt:lpstr>
      <vt:lpstr>PowerPoint 演示文稿</vt:lpstr>
      <vt:lpstr>Entwurf experimentelles Prozesses</vt:lpstr>
      <vt:lpstr>Aufgabebestellung</vt:lpstr>
      <vt:lpstr>PowerPoint 演示文稿</vt:lpstr>
      <vt:lpstr>Grundregel für einspurige Straße</vt:lpstr>
      <vt:lpstr>Spurwechseln</vt:lpstr>
      <vt:lpstr>Modellierung des Straßennetzes              2D  1D</vt:lpstr>
      <vt:lpstr>Modellierung des Straßennetzes </vt:lpstr>
      <vt:lpstr>Modellierung des Straßennetzes </vt:lpstr>
      <vt:lpstr>PowerPoint 演示文稿</vt:lpstr>
      <vt:lpstr>Simulationsplattform</vt:lpstr>
      <vt:lpstr>Simulationsplattform</vt:lpstr>
      <vt:lpstr>Logik der Ampeln – Ampelstreuung Ohne Trameinfahrt </vt:lpstr>
      <vt:lpstr>Logik der Ampeln – Ampelstreuung Ohne Trameinfahrt </vt:lpstr>
      <vt:lpstr>Logik der Ampeln – Ampelstreuung Ohne Trameinfahrt </vt:lpstr>
      <vt:lpstr>Logik der Ampeln – Ampelstreuung mit Trameinfahrt </vt:lpstr>
      <vt:lpstr>Logik der Ampeln – Ampelstreuung mit Trameinfahrt </vt:lpstr>
      <vt:lpstr>Logik der Ampeln – Ampelstreuung mit Trameinfahrt </vt:lpstr>
      <vt:lpstr>Bewegung von Kraftfahrzeug</vt:lpstr>
      <vt:lpstr>Bewegung von Kraftfahrzeug</vt:lpstr>
      <vt:lpstr>PowerPoint 演示文稿</vt:lpstr>
      <vt:lpstr>Simulation von Tram</vt:lpstr>
      <vt:lpstr>Simulation von Tram</vt:lpstr>
      <vt:lpstr>Simulation von Tram</vt:lpstr>
      <vt:lpstr>PowerPoint 演示文稿</vt:lpstr>
      <vt:lpstr>Adaptive System</vt:lpstr>
      <vt:lpstr>PowerPoint 演示文稿</vt:lpstr>
      <vt:lpstr>Zusammenfassung</vt:lpstr>
      <vt:lpstr>Zusammenfassung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Verkehrssimulation der Kreuzung</dc:title>
  <dc:creator>tifeixu@outlook.com</dc:creator>
  <cp:lastModifiedBy>Qingfeng Yang</cp:lastModifiedBy>
  <cp:revision>74</cp:revision>
  <dcterms:created xsi:type="dcterms:W3CDTF">2020-03-09T15:54:07Z</dcterms:created>
  <dcterms:modified xsi:type="dcterms:W3CDTF">2020-03-11T09:39:03Z</dcterms:modified>
</cp:coreProperties>
</file>